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6" r:id="rId1"/>
    <p:sldMasterId id="2147483680" r:id="rId2"/>
  </p:sldMasterIdLst>
  <p:notesMasterIdLst>
    <p:notesMasterId r:id="rId22"/>
  </p:notesMasterIdLst>
  <p:sldIdLst>
    <p:sldId id="256" r:id="rId3"/>
    <p:sldId id="274" r:id="rId4"/>
    <p:sldId id="298" r:id="rId5"/>
    <p:sldId id="295" r:id="rId6"/>
    <p:sldId id="260" r:id="rId7"/>
    <p:sldId id="300" r:id="rId8"/>
    <p:sldId id="265" r:id="rId9"/>
    <p:sldId id="302" r:id="rId10"/>
    <p:sldId id="304" r:id="rId11"/>
    <p:sldId id="272" r:id="rId12"/>
    <p:sldId id="308" r:id="rId13"/>
    <p:sldId id="310" r:id="rId14"/>
    <p:sldId id="318" r:id="rId15"/>
    <p:sldId id="314" r:id="rId16"/>
    <p:sldId id="317" r:id="rId17"/>
    <p:sldId id="312" r:id="rId18"/>
    <p:sldId id="321" r:id="rId19"/>
    <p:sldId id="275" r:id="rId20"/>
    <p:sldId id="276" r:id="rId21"/>
  </p:sldIdLst>
  <p:sldSz cx="12192000" cy="6858000"/>
  <p:notesSz cx="6669088"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4"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pPr algn="ctr"/>
            <a:r>
              <a:rPr lang="fi-FI" sz="4400" b="0" strike="noStrike" spc="-1">
                <a:solidFill>
                  <a:srgbClr val="000000"/>
                </a:solidFill>
                <a:latin typeface="Arial"/>
              </a:rPr>
              <a:t>Siirrä diaa napsauttamalla</a:t>
            </a:r>
          </a:p>
        </p:txBody>
      </p:sp>
      <p:sp>
        <p:nvSpPr>
          <p:cNvPr id="265"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fi-FI" sz="2000" b="0" strike="noStrike" spc="-1">
                <a:solidFill>
                  <a:srgbClr val="000000"/>
                </a:solidFill>
                <a:latin typeface="Arial"/>
              </a:rPr>
              <a:t>Muokkaa muistiinpanojen muotoilua napsauttamalla</a:t>
            </a:r>
          </a:p>
        </p:txBody>
      </p:sp>
      <p:sp>
        <p:nvSpPr>
          <p:cNvPr id="266"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i-FI" sz="1400" b="0" strike="noStrike" spc="-1">
                <a:solidFill>
                  <a:srgbClr val="000000"/>
                </a:solidFill>
                <a:latin typeface="Times New Roman"/>
              </a:rPr>
              <a:t>&lt;ylätunniste&gt;</a:t>
            </a:r>
          </a:p>
        </p:txBody>
      </p:sp>
      <p:sp>
        <p:nvSpPr>
          <p:cNvPr id="267" name="PlaceHolder 4"/>
          <p:cNvSpPr>
            <a:spLocks noGrp="1"/>
          </p:cNvSpPr>
          <p:nvPr>
            <p:ph type="dt" idx="37"/>
          </p:nvPr>
        </p:nvSpPr>
        <p:spPr>
          <a:xfrm>
            <a:off x="4278960" y="0"/>
            <a:ext cx="3280680" cy="534240"/>
          </a:xfrm>
          <a:prstGeom prst="rect">
            <a:avLst/>
          </a:prstGeom>
          <a:noFill/>
          <a:ln w="0">
            <a:noFill/>
          </a:ln>
        </p:spPr>
        <p:txBody>
          <a:bodyPr lIns="0" tIns="0" rIns="0" bIns="0" anchor="t">
            <a:noAutofit/>
          </a:bodyPr>
          <a:lstStyle>
            <a:lvl1pPr indent="0" algn="r">
              <a:buNone/>
              <a:defRPr lang="fi-FI" sz="1400" b="0" strike="noStrike" spc="-1">
                <a:solidFill>
                  <a:srgbClr val="000000"/>
                </a:solidFill>
                <a:latin typeface="Times New Roman"/>
              </a:defRPr>
            </a:lvl1pPr>
          </a:lstStyle>
          <a:p>
            <a:pPr indent="0" algn="r">
              <a:buNone/>
            </a:pPr>
            <a:r>
              <a:rPr lang="fi-FI" sz="1400" b="0" strike="noStrike" spc="-1">
                <a:solidFill>
                  <a:srgbClr val="000000"/>
                </a:solidFill>
                <a:latin typeface="Times New Roman"/>
              </a:rPr>
              <a:t>&lt;päivämäärä/kellonaika&gt;</a:t>
            </a:r>
          </a:p>
        </p:txBody>
      </p:sp>
      <p:sp>
        <p:nvSpPr>
          <p:cNvPr id="268" name="PlaceHolder 5"/>
          <p:cNvSpPr>
            <a:spLocks noGrp="1"/>
          </p:cNvSpPr>
          <p:nvPr>
            <p:ph type="ftr" idx="38"/>
          </p:nvPr>
        </p:nvSpPr>
        <p:spPr>
          <a:xfrm>
            <a:off x="0" y="10157400"/>
            <a:ext cx="3280680" cy="534240"/>
          </a:xfrm>
          <a:prstGeom prst="rect">
            <a:avLst/>
          </a:prstGeom>
          <a:noFill/>
          <a:ln w="0">
            <a:noFill/>
          </a:ln>
        </p:spPr>
        <p:txBody>
          <a:bodyPr lIns="0" tIns="0" rIns="0" bIns="0" anchor="b">
            <a:noAutofit/>
          </a:bodyPr>
          <a:lstStyle>
            <a:lvl1pPr indent="0">
              <a:buNone/>
              <a:defRPr lang="fi-FI" sz="1400" b="0" strike="noStrike" spc="-1">
                <a:solidFill>
                  <a:srgbClr val="000000"/>
                </a:solidFill>
                <a:latin typeface="Times New Roman"/>
              </a:defRPr>
            </a:lvl1pPr>
          </a:lstStyle>
          <a:p>
            <a:pPr indent="0">
              <a:buNone/>
            </a:pPr>
            <a:r>
              <a:rPr lang="fi-FI" sz="1400" b="0" strike="noStrike" spc="-1">
                <a:solidFill>
                  <a:srgbClr val="000000"/>
                </a:solidFill>
                <a:latin typeface="Times New Roman"/>
              </a:rPr>
              <a:t>&lt;alatunniste&gt;</a:t>
            </a:r>
          </a:p>
        </p:txBody>
      </p:sp>
      <p:sp>
        <p:nvSpPr>
          <p:cNvPr id="269" name="PlaceHolder 6"/>
          <p:cNvSpPr>
            <a:spLocks noGrp="1"/>
          </p:cNvSpPr>
          <p:nvPr>
            <p:ph type="sldNum" idx="39"/>
          </p:nvPr>
        </p:nvSpPr>
        <p:spPr>
          <a:xfrm>
            <a:off x="4278960" y="10157400"/>
            <a:ext cx="3280680" cy="534240"/>
          </a:xfrm>
          <a:prstGeom prst="rect">
            <a:avLst/>
          </a:prstGeom>
          <a:noFill/>
          <a:ln w="0">
            <a:noFill/>
          </a:ln>
        </p:spPr>
        <p:txBody>
          <a:bodyPr lIns="0" tIns="0" rIns="0" bIns="0" anchor="b">
            <a:noAutofit/>
          </a:bodyPr>
          <a:lstStyle>
            <a:lvl1pPr indent="0" algn="r">
              <a:buNone/>
              <a:defRPr lang="fi-FI" sz="1400" b="0" strike="noStrike" spc="-1">
                <a:solidFill>
                  <a:srgbClr val="000000"/>
                </a:solidFill>
                <a:latin typeface="Times New Roman"/>
              </a:defRPr>
            </a:lvl1pPr>
          </a:lstStyle>
          <a:p>
            <a:pPr indent="0" algn="r">
              <a:buNone/>
            </a:pPr>
            <a:fld id="{3F572FCA-BD1E-42FA-AA50-89A6189D066D}" type="slidenum">
              <a:rPr lang="fi-FI" sz="1400" b="0" strike="noStrike" spc="-1">
                <a:solidFill>
                  <a:srgbClr val="000000"/>
                </a:solidFill>
                <a:latin typeface="Times New Roman"/>
              </a:rPr>
              <a:t>‹#›</a:t>
            </a:fld>
            <a:endParaRPr lang="fi-FI"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Oletus 4">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lstStyle/>
          <a:p>
            <a:r>
              <a:t>Footer</a:t>
            </a:r>
          </a:p>
        </p:txBody>
      </p:sp>
      <p:sp>
        <p:nvSpPr>
          <p:cNvPr id="3" name="PlaceHolder 2"/>
          <p:cNvSpPr>
            <a:spLocks noGrp="1"/>
          </p:cNvSpPr>
          <p:nvPr>
            <p:ph type="sldNum" idx="14"/>
          </p:nvPr>
        </p:nvSpPr>
        <p:spPr/>
        <p:txBody>
          <a:bodyPr/>
          <a:lstStyle/>
          <a:p>
            <a:fld id="{A9BA4F30-D046-41AB-97E8-8C4BD30DF988}" type="slidenum">
              <a:t>‹#›</a:t>
            </a:fld>
            <a:endParaRPr/>
          </a:p>
        </p:txBody>
      </p:sp>
      <p:sp>
        <p:nvSpPr>
          <p:cNvPr id="4" name="PlaceHolder 3"/>
          <p:cNvSpPr>
            <a:spLocks noGrp="1"/>
          </p:cNvSpPr>
          <p:nvPr>
            <p:ph type="dt" idx="15"/>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i-FI" sz="4400" b="0" strike="noStrike" spc="-1">
                <a:solidFill>
                  <a:srgbClr val="000000"/>
                </a:solidFill>
                <a:latin typeface="Arial"/>
              </a:rPr>
              <a:t>Click to edit the title text format</a:t>
            </a:r>
          </a:p>
        </p:txBody>
      </p:sp>
      <p:sp>
        <p:nvSpPr>
          <p:cNvPr id="32"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i-FI"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i-FI" sz="2800" b="0" strike="noStrike" spc="-1">
                <a:solidFill>
                  <a:srgbClr val="000000"/>
                </a:solidFill>
                <a:latin typeface="Arial"/>
              </a:rPr>
              <a:t>Toinen jäsennystaso</a:t>
            </a:r>
          </a:p>
          <a:p>
            <a:pPr marL="1296000" lvl="2" indent="-288000">
              <a:spcBef>
                <a:spcPts val="850"/>
              </a:spcBef>
              <a:buClr>
                <a:srgbClr val="000000"/>
              </a:buClr>
              <a:buSzPct val="45000"/>
              <a:buFont typeface="Wingdings" charset="2"/>
              <a:buChar char=""/>
            </a:pPr>
            <a:r>
              <a:rPr lang="fi-FI" sz="2400" b="0" strike="noStrike" spc="-1">
                <a:solidFill>
                  <a:srgbClr val="000000"/>
                </a:solidFill>
                <a:latin typeface="Arial"/>
              </a:rPr>
              <a:t>Kolmas jäsennystaso</a:t>
            </a:r>
          </a:p>
          <a:p>
            <a:pPr marL="1728000" lvl="3" indent="-216000">
              <a:spcBef>
                <a:spcPts val="567"/>
              </a:spcBef>
              <a:buClr>
                <a:srgbClr val="000000"/>
              </a:buClr>
              <a:buSzPct val="75000"/>
              <a:buFont typeface="Symbol" charset="2"/>
              <a:buChar char=""/>
            </a:pPr>
            <a:r>
              <a:rPr lang="fi-FI" sz="2000" b="0" strike="noStrike" spc="-1">
                <a:solidFill>
                  <a:srgbClr val="000000"/>
                </a:solidFill>
                <a:latin typeface="Arial"/>
              </a:rPr>
              <a:t>Neljäs jäsennystaso</a:t>
            </a:r>
          </a:p>
          <a:p>
            <a:pPr marL="2160000" lvl="4" indent="-216000">
              <a:spcBef>
                <a:spcPts val="283"/>
              </a:spcBef>
              <a:buClr>
                <a:srgbClr val="000000"/>
              </a:buClr>
              <a:buSzPct val="45000"/>
              <a:buFont typeface="Wingdings" charset="2"/>
              <a:buChar char=""/>
            </a:pPr>
            <a:r>
              <a:rPr lang="fi-FI" sz="2000" b="0" strike="noStrike" spc="-1">
                <a:solidFill>
                  <a:srgbClr val="000000"/>
                </a:solidFill>
                <a:latin typeface="Arial"/>
              </a:rPr>
              <a:t>Viides jäsennystaso</a:t>
            </a:r>
          </a:p>
          <a:p>
            <a:pPr marL="2592000" lvl="5" indent="-216000">
              <a:spcBef>
                <a:spcPts val="283"/>
              </a:spcBef>
              <a:buClr>
                <a:srgbClr val="000000"/>
              </a:buClr>
              <a:buSzPct val="45000"/>
              <a:buFont typeface="Wingdings" charset="2"/>
              <a:buChar char=""/>
            </a:pPr>
            <a:r>
              <a:rPr lang="fi-FI" sz="2000" b="0" strike="noStrike" spc="-1">
                <a:solidFill>
                  <a:srgbClr val="000000"/>
                </a:solidFill>
                <a:latin typeface="Arial"/>
              </a:rPr>
              <a:t>Kuudes jäsennystaso</a:t>
            </a:r>
          </a:p>
          <a:p>
            <a:pPr marL="3024000" lvl="6" indent="-216000">
              <a:spcBef>
                <a:spcPts val="283"/>
              </a:spcBef>
              <a:buClr>
                <a:srgbClr val="000000"/>
              </a:buClr>
              <a:buSzPct val="45000"/>
              <a:buFont typeface="Wingdings" charset="2"/>
              <a:buChar char=""/>
            </a:pPr>
            <a:r>
              <a:rPr lang="fi-FI" sz="2000" b="0" strike="noStrike" spc="-1">
                <a:solidFill>
                  <a:srgbClr val="000000"/>
                </a:solidFill>
                <a:latin typeface="Arial"/>
              </a:rPr>
              <a:t>Seitsemäs jäsennystaso</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 name="PlaceHolder 1"/>
          <p:cNvSpPr>
            <a:spLocks noGrp="1"/>
          </p:cNvSpPr>
          <p:nvPr>
            <p:ph type="ftr" idx="13"/>
          </p:nvPr>
        </p:nvSpPr>
        <p:spPr>
          <a:xfrm>
            <a:off x="4038480" y="6356520"/>
            <a:ext cx="4112640" cy="36288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fi-FI" sz="1400" b="0" strike="noStrike" spc="-1">
                <a:solidFill>
                  <a:srgbClr val="000000"/>
                </a:solidFill>
                <a:latin typeface="Times New Roman"/>
              </a:defRPr>
            </a:lvl1pPr>
          </a:lstStyle>
          <a:p>
            <a:pPr indent="0" algn="ctr">
              <a:lnSpc>
                <a:spcPct val="100000"/>
              </a:lnSpc>
              <a:buNone/>
              <a:tabLst>
                <a:tab pos="0" algn="l"/>
              </a:tabLst>
            </a:pPr>
            <a:r>
              <a:rPr lang="fi-FI" sz="1400" b="0" strike="noStrike" spc="-1">
                <a:solidFill>
                  <a:srgbClr val="000000"/>
                </a:solidFill>
                <a:latin typeface="Times New Roman"/>
              </a:rPr>
              <a:t>&lt;alatunniste&gt;</a:t>
            </a:r>
          </a:p>
        </p:txBody>
      </p:sp>
      <p:sp>
        <p:nvSpPr>
          <p:cNvPr id="108" name="PlaceHolder 2"/>
          <p:cNvSpPr>
            <a:spLocks noGrp="1"/>
          </p:cNvSpPr>
          <p:nvPr>
            <p:ph type="sldNum" idx="14"/>
          </p:nvPr>
        </p:nvSpPr>
        <p:spPr>
          <a:xfrm>
            <a:off x="8610480" y="6356520"/>
            <a:ext cx="2741040" cy="362880"/>
          </a:xfrm>
          <a:prstGeom prst="rect">
            <a:avLst/>
          </a:prstGeom>
          <a:noFill/>
          <a:ln w="0">
            <a:noFill/>
          </a:ln>
        </p:spPr>
        <p:txBody>
          <a:bodyPr lIns="90000" tIns="45000" rIns="90000" bIns="45000" anchor="ctr">
            <a:noAutofit/>
          </a:bodyPr>
          <a:lstStyle>
            <a:lvl1pPr indent="0" algn="r">
              <a:lnSpc>
                <a:spcPct val="100000"/>
              </a:lnSpc>
              <a:buNone/>
              <a:tabLst>
                <a:tab pos="0" algn="l"/>
              </a:tabLst>
              <a:defRPr lang="fi-FI" sz="1200" b="0" strike="noStrike" spc="-1">
                <a:solidFill>
                  <a:srgbClr val="8B8B8B"/>
                </a:solidFill>
                <a:latin typeface="Calibri"/>
              </a:defRPr>
            </a:lvl1pPr>
          </a:lstStyle>
          <a:p>
            <a:pPr indent="0" algn="r">
              <a:lnSpc>
                <a:spcPct val="100000"/>
              </a:lnSpc>
              <a:buNone/>
              <a:tabLst>
                <a:tab pos="0" algn="l"/>
              </a:tabLst>
            </a:pPr>
            <a:fld id="{CE32CC3B-73BC-4FE2-8E0E-9AAD46BD2DEB}" type="slidenum">
              <a:rPr lang="fi-FI" sz="1200" b="0" strike="noStrike" spc="-1">
                <a:solidFill>
                  <a:srgbClr val="8B8B8B"/>
                </a:solidFill>
                <a:latin typeface="Calibri"/>
              </a:rPr>
              <a:t>‹#›</a:t>
            </a:fld>
            <a:endParaRPr lang="fi-FI" sz="1200" b="0" strike="noStrike" spc="-1">
              <a:solidFill>
                <a:srgbClr val="000000"/>
              </a:solidFill>
              <a:latin typeface="Times New Roman"/>
            </a:endParaRPr>
          </a:p>
        </p:txBody>
      </p:sp>
      <p:sp>
        <p:nvSpPr>
          <p:cNvPr id="109" name="PlaceHolder 3"/>
          <p:cNvSpPr>
            <a:spLocks noGrp="1"/>
          </p:cNvSpPr>
          <p:nvPr>
            <p:ph type="dt" idx="15"/>
          </p:nvPr>
        </p:nvSpPr>
        <p:spPr>
          <a:xfrm>
            <a:off x="838080" y="6356520"/>
            <a:ext cx="2741040" cy="362880"/>
          </a:xfrm>
          <a:prstGeom prst="rect">
            <a:avLst/>
          </a:prstGeom>
          <a:noFill/>
          <a:ln w="0">
            <a:noFill/>
          </a:ln>
        </p:spPr>
        <p:txBody>
          <a:bodyPr lIns="90000" tIns="45000" rIns="90000" bIns="45000" anchor="ctr">
            <a:noAutofit/>
          </a:bodyPr>
          <a:lstStyle>
            <a:lvl1pPr indent="0">
              <a:buNone/>
              <a:defRPr lang="fi-FI" sz="1400" b="0" strike="noStrike" spc="-1">
                <a:solidFill>
                  <a:srgbClr val="000000"/>
                </a:solidFill>
                <a:latin typeface="Times New Roman"/>
              </a:defRPr>
            </a:lvl1pPr>
          </a:lstStyle>
          <a:p>
            <a:pPr indent="0">
              <a:buNone/>
            </a:pPr>
            <a:r>
              <a:rPr lang="fi-FI" sz="1400" b="0" strike="noStrike" spc="-1">
                <a:solidFill>
                  <a:srgbClr val="000000"/>
                </a:solidFill>
                <a:latin typeface="Times New Roman"/>
              </a:rPr>
              <a:t>&lt;päivämäärä/kellonaika&gt;</a:t>
            </a:r>
          </a:p>
        </p:txBody>
      </p:sp>
      <p:sp>
        <p:nvSpPr>
          <p:cNvPr id="110"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i-FI" sz="4400" b="0" strike="noStrike" spc="-1">
                <a:solidFill>
                  <a:srgbClr val="000000"/>
                </a:solidFill>
                <a:latin typeface="Arial"/>
              </a:rPr>
              <a:t>Click to edit the title text format</a:t>
            </a:r>
          </a:p>
        </p:txBody>
      </p:sp>
      <p:sp>
        <p:nvSpPr>
          <p:cNvPr id="111"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i-FI" sz="32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fi-FI" sz="2800" b="0" strike="noStrike" spc="-1">
                <a:solidFill>
                  <a:srgbClr val="000000"/>
                </a:solidFill>
                <a:latin typeface="Arial"/>
              </a:rPr>
              <a:t>Toinen jäsennystaso</a:t>
            </a:r>
          </a:p>
          <a:p>
            <a:pPr marL="1296000" lvl="2" indent="-288000">
              <a:spcBef>
                <a:spcPts val="850"/>
              </a:spcBef>
              <a:buClr>
                <a:srgbClr val="000000"/>
              </a:buClr>
              <a:buSzPct val="45000"/>
              <a:buFont typeface="Wingdings" charset="2"/>
              <a:buChar char=""/>
            </a:pPr>
            <a:r>
              <a:rPr lang="fi-FI" sz="2400" b="0" strike="noStrike" spc="-1">
                <a:solidFill>
                  <a:srgbClr val="000000"/>
                </a:solidFill>
                <a:latin typeface="Arial"/>
              </a:rPr>
              <a:t>Kolmas jäsennystaso</a:t>
            </a:r>
          </a:p>
          <a:p>
            <a:pPr marL="1728000" lvl="3" indent="-216000">
              <a:spcBef>
                <a:spcPts val="567"/>
              </a:spcBef>
              <a:buClr>
                <a:srgbClr val="000000"/>
              </a:buClr>
              <a:buSzPct val="75000"/>
              <a:buFont typeface="Symbol" charset="2"/>
              <a:buChar char=""/>
            </a:pPr>
            <a:r>
              <a:rPr lang="fi-FI" sz="2000" b="0" strike="noStrike" spc="-1">
                <a:solidFill>
                  <a:srgbClr val="000000"/>
                </a:solidFill>
                <a:latin typeface="Arial"/>
              </a:rPr>
              <a:t>Neljäs jäsennystaso</a:t>
            </a:r>
          </a:p>
          <a:p>
            <a:pPr marL="2160000" lvl="4" indent="-216000">
              <a:spcBef>
                <a:spcPts val="283"/>
              </a:spcBef>
              <a:buClr>
                <a:srgbClr val="000000"/>
              </a:buClr>
              <a:buSzPct val="45000"/>
              <a:buFont typeface="Wingdings" charset="2"/>
              <a:buChar char=""/>
            </a:pPr>
            <a:r>
              <a:rPr lang="fi-FI" sz="2000" b="0" strike="noStrike" spc="-1">
                <a:solidFill>
                  <a:srgbClr val="000000"/>
                </a:solidFill>
                <a:latin typeface="Arial"/>
              </a:rPr>
              <a:t>Viides jäsennystaso</a:t>
            </a:r>
          </a:p>
          <a:p>
            <a:pPr marL="2592000" lvl="5" indent="-216000">
              <a:spcBef>
                <a:spcPts val="283"/>
              </a:spcBef>
              <a:buClr>
                <a:srgbClr val="000000"/>
              </a:buClr>
              <a:buSzPct val="45000"/>
              <a:buFont typeface="Wingdings" charset="2"/>
              <a:buChar char=""/>
            </a:pPr>
            <a:r>
              <a:rPr lang="fi-FI" sz="2000" b="0" strike="noStrike" spc="-1">
                <a:solidFill>
                  <a:srgbClr val="000000"/>
                </a:solidFill>
                <a:latin typeface="Arial"/>
              </a:rPr>
              <a:t>Kuudes jäsennystaso</a:t>
            </a:r>
          </a:p>
          <a:p>
            <a:pPr marL="3024000" lvl="6" indent="-216000">
              <a:spcBef>
                <a:spcPts val="283"/>
              </a:spcBef>
              <a:buClr>
                <a:srgbClr val="000000"/>
              </a:buClr>
              <a:buSzPct val="45000"/>
              <a:buFont typeface="Wingdings" charset="2"/>
              <a:buChar char=""/>
            </a:pPr>
            <a:r>
              <a:rPr lang="fi-FI" sz="2000" b="0" strike="noStrike" spc="-1">
                <a:solidFill>
                  <a:srgbClr val="000000"/>
                </a:solidFill>
                <a:latin typeface="Arial"/>
              </a:rPr>
              <a:t>Seitsemäs jäsennystaso</a:t>
            </a:r>
          </a:p>
        </p:txBody>
      </p:sp>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pintopolku.fi/oma-opintopolku/" TargetMode="External"/><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lioppilastutkinto.fi/fi/tutkinnon-suorittaminen/tietoa-kokelaalle" TargetMode="External"/><Relationship Id="rId2" Type="http://schemas.openxmlformats.org/officeDocument/2006/relationships/image" Target="../media/image1.tif"/><Relationship Id="rId1" Type="http://schemas.openxmlformats.org/officeDocument/2006/relationships/slideLayout" Target="../slideLayouts/slideLayout2.xml"/><Relationship Id="rId5" Type="http://schemas.openxmlformats.org/officeDocument/2006/relationships/hyperlink" Target="https://yle.fi/aihe/abitreenit#section-186245" TargetMode="External"/><Relationship Id="rId4" Type="http://schemas.openxmlformats.org/officeDocument/2006/relationships/hyperlink" Target="https://www.ylioppilastutkinto.fi/fi/tutkinnon-toimeenpano/maaraykset-ja-ohje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0" name="Suora yhdysviiva 9"/>
          <p:cNvCxnSpPr/>
          <p:nvPr/>
        </p:nvCxnSpPr>
        <p:spPr>
          <a:xfrm>
            <a:off x="6480" y="1311840"/>
            <a:ext cx="12194280" cy="2160"/>
          </a:xfrm>
          <a:prstGeom prst="straightConnector1">
            <a:avLst/>
          </a:prstGeom>
          <a:ln w="76200">
            <a:solidFill>
              <a:srgbClr val="2B4A9A"/>
            </a:solidFill>
            <a:round/>
          </a:ln>
        </p:spPr>
      </p:cxnSp>
      <p:pic>
        <p:nvPicPr>
          <p:cNvPr id="271" name="Kuva 2"/>
          <p:cNvPicPr/>
          <p:nvPr/>
        </p:nvPicPr>
        <p:blipFill>
          <a:blip r:embed="rId2"/>
          <a:stretch/>
        </p:blipFill>
        <p:spPr>
          <a:xfrm>
            <a:off x="417960" y="152280"/>
            <a:ext cx="3140640" cy="1049760"/>
          </a:xfrm>
          <a:prstGeom prst="rect">
            <a:avLst/>
          </a:prstGeom>
          <a:ln w="0">
            <a:noFill/>
          </a:ln>
        </p:spPr>
      </p:pic>
      <p:sp>
        <p:nvSpPr>
          <p:cNvPr id="272" name="Otsikko 1"/>
          <p:cNvSpPr/>
          <p:nvPr/>
        </p:nvSpPr>
        <p:spPr>
          <a:xfrm>
            <a:off x="5281200" y="253080"/>
            <a:ext cx="6417360" cy="81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47500" lnSpcReduction="20000"/>
          </a:bodyPr>
          <a:lstStyle/>
          <a:p>
            <a:pPr algn="r">
              <a:lnSpc>
                <a:spcPct val="90000"/>
              </a:lnSpc>
            </a:pPr>
            <a:r>
              <a:rPr lang="fi-FI" sz="4400" b="1" spc="-1" dirty="0">
                <a:solidFill>
                  <a:srgbClr val="2B4A9A"/>
                </a:solidFill>
                <a:latin typeface="Garamond"/>
                <a:ea typeface="DejaVu Sans"/>
              </a:rPr>
              <a:t>Kevään 2026</a:t>
            </a:r>
            <a:r>
              <a:rPr lang="fi-FI" sz="4400" b="1" strike="noStrike" spc="-1" dirty="0">
                <a:solidFill>
                  <a:srgbClr val="2B4A9A"/>
                </a:solidFill>
                <a:latin typeface="Garamond"/>
                <a:ea typeface="DejaVu Sans"/>
              </a:rPr>
              <a:t> YO-info</a:t>
            </a:r>
            <a:endParaRPr lang="fi-FI" sz="4400" b="0" strike="noStrike" spc="-1" dirty="0">
              <a:solidFill>
                <a:srgbClr val="000000"/>
              </a:solidFill>
              <a:latin typeface="Arial"/>
            </a:endParaRPr>
          </a:p>
          <a:p>
            <a:pPr algn="r">
              <a:lnSpc>
                <a:spcPct val="90000"/>
              </a:lnSpc>
            </a:pPr>
            <a:endParaRPr lang="fi-FI" sz="4400" b="0" strike="noStrike" spc="-1" dirty="0">
              <a:solidFill>
                <a:srgbClr val="000000"/>
              </a:solidFill>
              <a:latin typeface="Arial"/>
            </a:endParaRPr>
          </a:p>
          <a:p>
            <a:pPr algn="r">
              <a:lnSpc>
                <a:spcPct val="90000"/>
              </a:lnSpc>
            </a:pPr>
            <a:r>
              <a:rPr lang="fi-FI" sz="4400" b="1" strike="noStrike" spc="-1" dirty="0">
                <a:solidFill>
                  <a:srgbClr val="2B4A9A"/>
                </a:solidFill>
                <a:latin typeface="Garamond"/>
                <a:ea typeface="DejaVu Sans"/>
              </a:rPr>
              <a:t>19.1.2026</a:t>
            </a:r>
            <a:endParaRPr lang="fi-FI" sz="4400" b="0" strike="noStrike" spc="-1" dirty="0">
              <a:solidFill>
                <a:srgbClr val="000000"/>
              </a:solidFill>
              <a:latin typeface="Arial"/>
            </a:endParaRPr>
          </a:p>
        </p:txBody>
      </p:sp>
      <p:pic>
        <p:nvPicPr>
          <p:cNvPr id="273" name="Picture 2"/>
          <p:cNvPicPr/>
          <p:nvPr/>
        </p:nvPicPr>
        <p:blipFill>
          <a:blip r:embed="rId3"/>
          <a:stretch/>
        </p:blipFill>
        <p:spPr>
          <a:xfrm>
            <a:off x="1947960" y="1967040"/>
            <a:ext cx="8294040" cy="468432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 name="Kuva 1"/>
          <p:cNvPicPr/>
          <p:nvPr/>
        </p:nvPicPr>
        <p:blipFill>
          <a:blip r:embed="rId2"/>
          <a:stretch/>
        </p:blipFill>
        <p:spPr>
          <a:xfrm>
            <a:off x="120960" y="5783400"/>
            <a:ext cx="3140640" cy="1049760"/>
          </a:xfrm>
          <a:prstGeom prst="rect">
            <a:avLst/>
          </a:prstGeom>
          <a:ln w="0">
            <a:noFill/>
          </a:ln>
        </p:spPr>
      </p:pic>
      <p:cxnSp>
        <p:nvCxnSpPr>
          <p:cNvPr id="350" name="Suora yhdysviiva 2"/>
          <p:cNvCxnSpPr/>
          <p:nvPr/>
        </p:nvCxnSpPr>
        <p:spPr>
          <a:xfrm>
            <a:off x="0" y="5783040"/>
            <a:ext cx="12193920" cy="2160"/>
          </a:xfrm>
          <a:prstGeom prst="straightConnector1">
            <a:avLst/>
          </a:prstGeom>
          <a:ln w="76200">
            <a:solidFill>
              <a:srgbClr val="2B4A9A"/>
            </a:solidFill>
            <a:round/>
          </a:ln>
        </p:spPr>
      </p:cxnSp>
      <p:sp>
        <p:nvSpPr>
          <p:cNvPr id="351" name="Otsikko 1"/>
          <p:cNvSpPr/>
          <p:nvPr/>
        </p:nvSpPr>
        <p:spPr>
          <a:xfrm>
            <a:off x="838080" y="365040"/>
            <a:ext cx="10513440" cy="98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pPr>
            <a:r>
              <a:rPr lang="fi-FI" sz="4400" b="1" strike="noStrike" spc="-1">
                <a:solidFill>
                  <a:srgbClr val="2B4A9A"/>
                </a:solidFill>
                <a:latin typeface="Garamond"/>
                <a:ea typeface="DejaVu Sans"/>
              </a:rPr>
              <a:t>Tietokoneiden testaus</a:t>
            </a:r>
            <a:endParaRPr lang="fi-FI" sz="4400" b="0" strike="noStrike" spc="-1">
              <a:solidFill>
                <a:srgbClr val="000000"/>
              </a:solidFill>
              <a:latin typeface="Arial"/>
            </a:endParaRPr>
          </a:p>
        </p:txBody>
      </p:sp>
      <p:sp>
        <p:nvSpPr>
          <p:cNvPr id="352" name="Sisällön paikkamerkki 2"/>
          <p:cNvSpPr/>
          <p:nvPr/>
        </p:nvSpPr>
        <p:spPr>
          <a:xfrm>
            <a:off x="838080" y="1625760"/>
            <a:ext cx="10513440" cy="3568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79722" lnSpcReduction="10000"/>
          </a:bodyPr>
          <a:lstStyle/>
          <a:p>
            <a:pPr marL="204120" indent="-204120">
              <a:lnSpc>
                <a:spcPct val="90000"/>
              </a:lnSpc>
              <a:spcBef>
                <a:spcPts val="1001"/>
              </a:spcBef>
              <a:buClr>
                <a:srgbClr val="000000"/>
              </a:buClr>
              <a:buFont typeface="Arial"/>
              <a:buChar char="•"/>
            </a:pPr>
            <a:r>
              <a:rPr lang="fi-FI" sz="2800" b="1" strike="noStrike" spc="-1" dirty="0">
                <a:solidFill>
                  <a:srgbClr val="000000"/>
                </a:solidFill>
                <a:latin typeface="Garamond"/>
                <a:ea typeface="DejaVu Sans"/>
              </a:rPr>
              <a:t>Varmista</a:t>
            </a:r>
            <a:r>
              <a:rPr lang="fi-FI" sz="2800" b="0" strike="noStrike" spc="-1" dirty="0">
                <a:solidFill>
                  <a:srgbClr val="000000"/>
                </a:solidFill>
                <a:latin typeface="Garamond"/>
                <a:ea typeface="DejaVu Sans"/>
              </a:rPr>
              <a:t> että osaat </a:t>
            </a:r>
            <a:r>
              <a:rPr lang="fi-FI" sz="2800" b="0" strike="noStrike" spc="-1" dirty="0" err="1">
                <a:solidFill>
                  <a:srgbClr val="000000"/>
                </a:solidFill>
                <a:latin typeface="Garamond"/>
                <a:ea typeface="DejaVu Sans"/>
              </a:rPr>
              <a:t>buutata</a:t>
            </a:r>
            <a:r>
              <a:rPr lang="fi-FI" sz="2800" b="0" strike="noStrike" spc="-1" dirty="0">
                <a:solidFill>
                  <a:srgbClr val="000000"/>
                </a:solidFill>
                <a:latin typeface="Garamond"/>
                <a:ea typeface="DejaVu Sans"/>
              </a:rPr>
              <a:t> koneen itse, tunnet yo-koejärjestelmän ja että sinulla on tarvittavat liittimet koneessa (riittävä määrä USB-portteja sekä </a:t>
            </a:r>
            <a:r>
              <a:rPr lang="fi-FI" sz="2800" b="0" strike="noStrike" spc="-1" dirty="0" err="1">
                <a:solidFill>
                  <a:srgbClr val="000000"/>
                </a:solidFill>
                <a:latin typeface="Garamond"/>
                <a:ea typeface="DejaVu Sans"/>
              </a:rPr>
              <a:t>ethernet</a:t>
            </a:r>
            <a:r>
              <a:rPr lang="fi-FI" sz="2800" b="0" strike="noStrike" spc="-1" dirty="0">
                <a:solidFill>
                  <a:srgbClr val="000000"/>
                </a:solidFill>
                <a:latin typeface="Garamond"/>
                <a:ea typeface="DejaVu Sans"/>
              </a:rPr>
              <a:t>-portti (tai adapteri)</a:t>
            </a:r>
            <a:endParaRPr lang="fi-FI" sz="2800" b="0" strike="noStrike" spc="-1" dirty="0">
              <a:solidFill>
                <a:srgbClr val="000000"/>
              </a:solidFill>
              <a:latin typeface="Arial"/>
            </a:endParaRPr>
          </a:p>
          <a:p>
            <a:pPr>
              <a:lnSpc>
                <a:spcPct val="90000"/>
              </a:lnSpc>
              <a:spcBef>
                <a:spcPts val="1001"/>
              </a:spcBef>
            </a:pPr>
            <a:endParaRPr lang="fi-FI" sz="2800" b="0" strike="noStrike" spc="-1" dirty="0">
              <a:solidFill>
                <a:srgbClr val="000000"/>
              </a:solidFill>
              <a:latin typeface="Arial"/>
            </a:endParaRPr>
          </a:p>
          <a:p>
            <a:pPr marL="204120" indent="-204120">
              <a:lnSpc>
                <a:spcPct val="90000"/>
              </a:lnSpc>
              <a:spcBef>
                <a:spcPts val="1001"/>
              </a:spcBef>
              <a:buClr>
                <a:srgbClr val="000000"/>
              </a:buClr>
              <a:buFont typeface="Arial"/>
              <a:buChar char="•"/>
            </a:pPr>
            <a:r>
              <a:rPr lang="fi-FI" sz="2800" b="0" strike="noStrike" spc="-1" dirty="0">
                <a:solidFill>
                  <a:srgbClr val="000000"/>
                </a:solidFill>
                <a:latin typeface="Garamond"/>
                <a:ea typeface="DejaVu Sans"/>
              </a:rPr>
              <a:t>Jos olet epävarma koneesi liittämisestä koejärjestelmään, </a:t>
            </a:r>
            <a:br>
              <a:rPr sz="2800" dirty="0"/>
            </a:br>
            <a:r>
              <a:rPr lang="fi-FI" sz="2800" b="0" strike="noStrike" spc="-1" dirty="0">
                <a:solidFill>
                  <a:srgbClr val="000000"/>
                </a:solidFill>
                <a:latin typeface="Garamond"/>
                <a:ea typeface="DejaVu Sans"/>
              </a:rPr>
              <a:t>ole yhteydessä ICT-tukihenkilö </a:t>
            </a:r>
            <a:r>
              <a:rPr lang="fi-FI" sz="2800" b="0" strike="noStrike" spc="-1" dirty="0" err="1">
                <a:solidFill>
                  <a:srgbClr val="000000"/>
                </a:solidFill>
                <a:latin typeface="Garamond"/>
                <a:ea typeface="DejaVu Sans"/>
              </a:rPr>
              <a:t>Salliin</a:t>
            </a:r>
            <a:endParaRPr lang="fi-FI" sz="2800" b="0" strike="noStrike" spc="-1" dirty="0">
              <a:solidFill>
                <a:srgbClr val="000000"/>
              </a:solidFill>
              <a:latin typeface="Garamond"/>
              <a:ea typeface="DejaVu Sans"/>
            </a:endParaRPr>
          </a:p>
          <a:p>
            <a:pPr marL="204120" indent="-204120">
              <a:lnSpc>
                <a:spcPct val="90000"/>
              </a:lnSpc>
              <a:spcBef>
                <a:spcPts val="1001"/>
              </a:spcBef>
              <a:buClr>
                <a:srgbClr val="000000"/>
              </a:buClr>
              <a:buFont typeface="Arial"/>
              <a:buChar char="•"/>
            </a:pPr>
            <a:endParaRPr lang="fi-FI" sz="2800" b="0" strike="noStrike" spc="-1" dirty="0">
              <a:solidFill>
                <a:srgbClr val="000000"/>
              </a:solidFill>
              <a:latin typeface="Arial"/>
            </a:endParaRPr>
          </a:p>
          <a:p>
            <a:pPr marL="204120" indent="-204120">
              <a:lnSpc>
                <a:spcPct val="90000"/>
              </a:lnSpc>
              <a:spcBef>
                <a:spcPts val="1001"/>
              </a:spcBef>
              <a:buClr>
                <a:srgbClr val="000000"/>
              </a:buClr>
              <a:buFont typeface="Arial"/>
              <a:buChar char="•"/>
            </a:pPr>
            <a:r>
              <a:rPr lang="fi-FI" sz="2800" b="0" strike="noStrike" spc="-1" dirty="0">
                <a:solidFill>
                  <a:srgbClr val="000000"/>
                </a:solidFill>
                <a:latin typeface="Garamond"/>
                <a:ea typeface="DejaVu Sans"/>
              </a:rPr>
              <a:t>Jos et jostain syystä voi käyttää omaa konettasi, tulee koulun koneen </a:t>
            </a:r>
            <a:br>
              <a:rPr sz="2800" dirty="0"/>
            </a:br>
            <a:r>
              <a:rPr lang="fi-FI" sz="2800" b="0" strike="noStrike" spc="-1" dirty="0">
                <a:solidFill>
                  <a:srgbClr val="000000"/>
                </a:solidFill>
                <a:latin typeface="Garamond"/>
                <a:ea typeface="DejaVu Sans"/>
              </a:rPr>
              <a:t>käytöstä sopia ICT-tukihenkilön kanssa kirjallisesti viikkoa ennen koetta</a:t>
            </a:r>
          </a:p>
          <a:p>
            <a:pPr>
              <a:lnSpc>
                <a:spcPct val="90000"/>
              </a:lnSpc>
              <a:spcBef>
                <a:spcPts val="1001"/>
              </a:spcBef>
              <a:buClr>
                <a:srgbClr val="000000"/>
              </a:buClr>
            </a:pPr>
            <a:endParaRPr lang="fi-FI" sz="2800" b="0" strike="noStrike" spc="-1" dirty="0">
              <a:solidFill>
                <a:srgbClr val="000000"/>
              </a:solidFill>
              <a:latin typeface="Garamond"/>
              <a:ea typeface="DejaVu Sans"/>
            </a:endParaRPr>
          </a:p>
          <a:p>
            <a:pPr marL="204120" indent="-204120">
              <a:lnSpc>
                <a:spcPct val="90000"/>
              </a:lnSpc>
              <a:spcBef>
                <a:spcPts val="1001"/>
              </a:spcBef>
              <a:buClr>
                <a:srgbClr val="000000"/>
              </a:buClr>
              <a:buFont typeface="Arial"/>
              <a:buChar char="•"/>
            </a:pPr>
            <a:r>
              <a:rPr lang="fi-FI" sz="2800" b="0" strike="noStrike" spc="-1" dirty="0">
                <a:solidFill>
                  <a:srgbClr val="000000"/>
                </a:solidFill>
                <a:latin typeface="Garamond"/>
                <a:ea typeface="DejaVu Sans"/>
              </a:rPr>
              <a:t>Akuuteissa tilanteissa ole yhteydessä rehtoriin tai koepäivänä kokeen valvojiin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Kuva 1"/>
          <p:cNvPicPr/>
          <p:nvPr/>
        </p:nvPicPr>
        <p:blipFill>
          <a:blip r:embed="rId2"/>
          <a:stretch/>
        </p:blipFill>
        <p:spPr>
          <a:xfrm>
            <a:off x="120960" y="5783400"/>
            <a:ext cx="3140640" cy="1049760"/>
          </a:xfrm>
          <a:prstGeom prst="rect">
            <a:avLst/>
          </a:prstGeom>
          <a:ln w="0">
            <a:noFill/>
          </a:ln>
        </p:spPr>
      </p:pic>
      <p:cxnSp>
        <p:nvCxnSpPr>
          <p:cNvPr id="324" name="Suora yhdysviiva 2"/>
          <p:cNvCxnSpPr/>
          <p:nvPr/>
        </p:nvCxnSpPr>
        <p:spPr>
          <a:xfrm>
            <a:off x="0" y="5783040"/>
            <a:ext cx="12193920" cy="2160"/>
          </a:xfrm>
          <a:prstGeom prst="straightConnector1">
            <a:avLst/>
          </a:prstGeom>
          <a:ln w="76200">
            <a:solidFill>
              <a:srgbClr val="2B4A9A"/>
            </a:solidFill>
            <a:round/>
          </a:ln>
        </p:spPr>
      </p:cxnSp>
      <p:sp>
        <p:nvSpPr>
          <p:cNvPr id="325" name="Otsikko 1"/>
          <p:cNvSpPr/>
          <p:nvPr/>
        </p:nvSpPr>
        <p:spPr>
          <a:xfrm>
            <a:off x="838080" y="365040"/>
            <a:ext cx="10513440" cy="98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pPr>
            <a:r>
              <a:rPr lang="fi-FI" sz="4400" b="1" strike="noStrike" spc="-1" dirty="0">
                <a:solidFill>
                  <a:srgbClr val="2B4A9A"/>
                </a:solidFill>
                <a:latin typeface="Garamond"/>
                <a:ea typeface="DejaVu Sans"/>
              </a:rPr>
              <a:t>KOKEESEEN MUKAAN</a:t>
            </a:r>
            <a:endParaRPr lang="fi-FI" sz="4400" b="0" strike="noStrike" spc="-1" dirty="0">
              <a:solidFill>
                <a:srgbClr val="000000"/>
              </a:solidFill>
              <a:latin typeface="Arial"/>
            </a:endParaRPr>
          </a:p>
        </p:txBody>
      </p:sp>
      <p:sp>
        <p:nvSpPr>
          <p:cNvPr id="326" name="Sisällön paikkamerkki 2"/>
          <p:cNvSpPr/>
          <p:nvPr/>
        </p:nvSpPr>
        <p:spPr>
          <a:xfrm>
            <a:off x="690480" y="1231560"/>
            <a:ext cx="10661040" cy="451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2900" indent="-342900">
              <a:lnSpc>
                <a:spcPct val="90000"/>
              </a:lnSpc>
              <a:buFont typeface="Arial" panose="020B0604020202020204" pitchFamily="34" charset="0"/>
              <a:buChar char="•"/>
              <a:tabLst>
                <a:tab pos="0" algn="l"/>
              </a:tabLst>
            </a:pPr>
            <a:endParaRPr lang="fi-FI" sz="2400" b="0" strike="noStrike" spc="-1" dirty="0">
              <a:solidFill>
                <a:srgbClr val="000000"/>
              </a:solidFill>
              <a:latin typeface="Bodoni MT" panose="02070603080606020203" pitchFamily="18" charset="0"/>
            </a:endParaRPr>
          </a:p>
        </p:txBody>
      </p:sp>
      <p:sp>
        <p:nvSpPr>
          <p:cNvPr id="7" name="Tekstiruutu 6">
            <a:extLst>
              <a:ext uri="{FF2B5EF4-FFF2-40B4-BE49-F238E27FC236}">
                <a16:creationId xmlns:a16="http://schemas.microsoft.com/office/drawing/2014/main" id="{501E0CFA-E1A8-4F89-983F-98918C8B916B}"/>
              </a:ext>
            </a:extLst>
          </p:cNvPr>
          <p:cNvSpPr txBox="1"/>
          <p:nvPr/>
        </p:nvSpPr>
        <p:spPr>
          <a:xfrm>
            <a:off x="838080" y="1347027"/>
            <a:ext cx="9906120" cy="4374018"/>
          </a:xfrm>
          <a:prstGeom prst="rect">
            <a:avLst/>
          </a:prstGeom>
          <a:noFill/>
        </p:spPr>
        <p:txBody>
          <a:bodyPr wrap="square">
            <a:spAutoFit/>
          </a:bodyPr>
          <a:lstStyle/>
          <a:p>
            <a:pPr marL="342900" marR="314325" lvl="0" indent="-342900">
              <a:lnSpc>
                <a:spcPct val="97000"/>
              </a:lnSpc>
              <a:spcBef>
                <a:spcPts val="1060"/>
              </a:spcBef>
              <a:spcAft>
                <a:spcPts val="0"/>
              </a:spcAft>
              <a:buFont typeface="Arial MT"/>
              <a:buChar char="•"/>
              <a:tabLst>
                <a:tab pos="546735" algn="l"/>
              </a:tabLst>
            </a:pPr>
            <a:r>
              <a:rPr lang="fi-FI" sz="2400" spc="-20" dirty="0">
                <a:effectLst/>
                <a:latin typeface="Times New Roman" panose="02020603050405020304" pitchFamily="18" charset="0"/>
                <a:ea typeface="Arial MT"/>
                <a:cs typeface="Arial MT"/>
              </a:rPr>
              <a:t>Kynä, tietokone, virtajohto, henkilöllisyystodistus sekä mahdolliset </a:t>
            </a:r>
            <a:r>
              <a:rPr lang="fi-FI" sz="2400" spc="-30" dirty="0">
                <a:effectLst/>
                <a:latin typeface="Times New Roman" panose="02020603050405020304" pitchFamily="18" charset="0"/>
                <a:ea typeface="Arial MT"/>
                <a:cs typeface="Arial MT"/>
              </a:rPr>
              <a:t>henkilökohtaiset lääkkeesi (omalla nimellä varustettuna). </a:t>
            </a:r>
          </a:p>
          <a:p>
            <a:pPr marL="342900" marR="314325" indent="-342900">
              <a:lnSpc>
                <a:spcPct val="97000"/>
              </a:lnSpc>
              <a:spcBef>
                <a:spcPts val="1060"/>
              </a:spcBef>
              <a:buFont typeface="Arial MT"/>
              <a:buChar char="•"/>
              <a:tabLst>
                <a:tab pos="546735" algn="l"/>
              </a:tabLst>
            </a:pPr>
            <a:r>
              <a:rPr lang="fi-FI" sz="2400" spc="-30" dirty="0">
                <a:effectLst/>
                <a:latin typeface="Times New Roman" panose="02020603050405020304" pitchFamily="18" charset="0"/>
                <a:ea typeface="Arial MT"/>
                <a:cs typeface="Arial MT"/>
              </a:rPr>
              <a:t>HUOM! Langattomia laitteita ei saa </a:t>
            </a:r>
            <a:r>
              <a:rPr lang="fi-FI" sz="2400" spc="-10" dirty="0">
                <a:effectLst/>
                <a:latin typeface="Times New Roman" panose="02020603050405020304" pitchFamily="18" charset="0"/>
                <a:ea typeface="Arial MT"/>
                <a:cs typeface="Arial MT"/>
              </a:rPr>
              <a:t>käyttää</a:t>
            </a:r>
            <a:r>
              <a:rPr lang="fi-FI" sz="2400" spc="-55" dirty="0">
                <a:effectLst/>
                <a:latin typeface="Times New Roman" panose="02020603050405020304" pitchFamily="18" charset="0"/>
                <a:ea typeface="Arial MT"/>
                <a:cs typeface="Arial MT"/>
              </a:rPr>
              <a:t> eikä tuoda koesaliin. </a:t>
            </a:r>
            <a:r>
              <a:rPr lang="fi-FI" sz="2400" spc="-10" dirty="0">
                <a:effectLst/>
                <a:latin typeface="Times New Roman" panose="02020603050405020304" pitchFamily="18" charset="0"/>
                <a:ea typeface="Arial MT"/>
                <a:cs typeface="Arial MT"/>
              </a:rPr>
              <a:t>Koetilaisuuteen</a:t>
            </a:r>
            <a:r>
              <a:rPr lang="fi-FI" sz="2400" spc="-65" dirty="0">
                <a:effectLst/>
                <a:latin typeface="Times New Roman" panose="02020603050405020304" pitchFamily="18" charset="0"/>
                <a:ea typeface="Arial MT"/>
                <a:cs typeface="Arial MT"/>
              </a:rPr>
              <a:t> </a:t>
            </a:r>
            <a:r>
              <a:rPr lang="fi-FI" sz="2400" spc="-10" dirty="0">
                <a:effectLst/>
                <a:latin typeface="Times New Roman" panose="02020603050405020304" pitchFamily="18" charset="0"/>
                <a:ea typeface="Arial MT"/>
                <a:cs typeface="Arial MT"/>
              </a:rPr>
              <a:t>ei</a:t>
            </a:r>
            <a:r>
              <a:rPr lang="fi-FI" sz="2400" spc="-65" dirty="0">
                <a:effectLst/>
                <a:latin typeface="Times New Roman" panose="02020603050405020304" pitchFamily="18" charset="0"/>
                <a:ea typeface="Arial MT"/>
                <a:cs typeface="Arial MT"/>
              </a:rPr>
              <a:t> </a:t>
            </a:r>
            <a:r>
              <a:rPr lang="fi-FI" sz="2400" spc="-10" dirty="0">
                <a:effectLst/>
                <a:latin typeface="Times New Roman" panose="02020603050405020304" pitchFamily="18" charset="0"/>
                <a:ea typeface="Arial MT"/>
                <a:cs typeface="Arial MT"/>
              </a:rPr>
              <a:t>saa</a:t>
            </a:r>
            <a:r>
              <a:rPr lang="fi-FI" sz="2400" spc="-50" dirty="0">
                <a:effectLst/>
                <a:latin typeface="Times New Roman" panose="02020603050405020304" pitchFamily="18" charset="0"/>
                <a:ea typeface="Arial MT"/>
                <a:cs typeface="Arial MT"/>
              </a:rPr>
              <a:t> </a:t>
            </a:r>
            <a:r>
              <a:rPr lang="fi-FI" sz="2400" spc="-10" dirty="0">
                <a:effectLst/>
                <a:latin typeface="Times New Roman" panose="02020603050405020304" pitchFamily="18" charset="0"/>
                <a:ea typeface="Arial MT"/>
                <a:cs typeface="Arial MT"/>
              </a:rPr>
              <a:t>tuoda</a:t>
            </a:r>
            <a:r>
              <a:rPr lang="fi-FI" sz="2400" spc="-65" dirty="0">
                <a:effectLst/>
                <a:latin typeface="Times New Roman" panose="02020603050405020304" pitchFamily="18" charset="0"/>
                <a:ea typeface="Arial MT"/>
                <a:cs typeface="Arial MT"/>
              </a:rPr>
              <a:t> </a:t>
            </a:r>
            <a:r>
              <a:rPr lang="fi-FI" sz="2400" spc="-10" dirty="0">
                <a:effectLst/>
                <a:latin typeface="Times New Roman" panose="02020603050405020304" pitchFamily="18" charset="0"/>
                <a:ea typeface="Arial MT"/>
                <a:cs typeface="Arial MT"/>
              </a:rPr>
              <a:t>matkapuhelimia,</a:t>
            </a:r>
            <a:r>
              <a:rPr lang="fi-FI" sz="2400" spc="-60" dirty="0">
                <a:effectLst/>
                <a:latin typeface="Times New Roman" panose="02020603050405020304" pitchFamily="18" charset="0"/>
                <a:ea typeface="Arial MT"/>
                <a:cs typeface="Arial MT"/>
              </a:rPr>
              <a:t> </a:t>
            </a:r>
            <a:r>
              <a:rPr lang="fi-FI" sz="2400" spc="-10" dirty="0" err="1">
                <a:effectLst/>
                <a:latin typeface="Times New Roman" panose="02020603050405020304" pitchFamily="18" charset="0"/>
                <a:ea typeface="Arial MT"/>
                <a:cs typeface="Arial MT"/>
              </a:rPr>
              <a:t>bluetooth</a:t>
            </a:r>
            <a:r>
              <a:rPr lang="fi-FI" sz="2400" spc="-10" dirty="0">
                <a:effectLst/>
                <a:latin typeface="Times New Roman" panose="02020603050405020304" pitchFamily="18" charset="0"/>
                <a:ea typeface="Arial MT"/>
                <a:cs typeface="Arial MT"/>
              </a:rPr>
              <a:t>-laitteita</a:t>
            </a:r>
            <a:r>
              <a:rPr lang="fi-FI" sz="2400" spc="-65" dirty="0">
                <a:effectLst/>
                <a:latin typeface="Times New Roman" panose="02020603050405020304" pitchFamily="18" charset="0"/>
                <a:ea typeface="Arial MT"/>
                <a:cs typeface="Arial MT"/>
              </a:rPr>
              <a:t> </a:t>
            </a:r>
            <a:r>
              <a:rPr lang="fi-FI" sz="2400" spc="-10" dirty="0">
                <a:effectLst/>
                <a:latin typeface="Times New Roman" panose="02020603050405020304" pitchFamily="18" charset="0"/>
                <a:ea typeface="Arial MT"/>
                <a:cs typeface="Arial MT"/>
              </a:rPr>
              <a:t>tai</a:t>
            </a:r>
            <a:r>
              <a:rPr lang="fi-FI" sz="2400" spc="-60" dirty="0">
                <a:effectLst/>
                <a:latin typeface="Times New Roman" panose="02020603050405020304" pitchFamily="18" charset="0"/>
                <a:ea typeface="Arial MT"/>
                <a:cs typeface="Arial MT"/>
              </a:rPr>
              <a:t> </a:t>
            </a:r>
            <a:r>
              <a:rPr lang="fi-FI" sz="2400" spc="-10" dirty="0">
                <a:effectLst/>
                <a:latin typeface="Times New Roman" panose="02020603050405020304" pitchFamily="18" charset="0"/>
                <a:ea typeface="Arial MT"/>
                <a:cs typeface="Arial MT"/>
              </a:rPr>
              <a:t>muita</a:t>
            </a:r>
            <a:r>
              <a:rPr lang="fi-FI" sz="2400" spc="-60" dirty="0">
                <a:effectLst/>
                <a:latin typeface="Times New Roman" panose="02020603050405020304" pitchFamily="18" charset="0"/>
                <a:ea typeface="Arial MT"/>
                <a:cs typeface="Arial MT"/>
              </a:rPr>
              <a:t> </a:t>
            </a:r>
            <a:r>
              <a:rPr lang="fi-FI" sz="2400" spc="-10" dirty="0">
                <a:effectLst/>
                <a:latin typeface="Times New Roman" panose="02020603050405020304" pitchFamily="18" charset="0"/>
                <a:ea typeface="Arial MT"/>
                <a:cs typeface="Arial MT"/>
              </a:rPr>
              <a:t>laitteita,</a:t>
            </a:r>
            <a:r>
              <a:rPr lang="fi-FI" sz="2400" spc="-60" dirty="0">
                <a:effectLst/>
                <a:latin typeface="Times New Roman" panose="02020603050405020304" pitchFamily="18" charset="0"/>
                <a:ea typeface="Arial MT"/>
                <a:cs typeface="Arial MT"/>
              </a:rPr>
              <a:t> </a:t>
            </a:r>
            <a:r>
              <a:rPr lang="fi-FI" sz="2400" spc="-10" dirty="0">
                <a:effectLst/>
                <a:latin typeface="Times New Roman" panose="02020603050405020304" pitchFamily="18" charset="0"/>
                <a:ea typeface="Arial MT"/>
                <a:cs typeface="Arial MT"/>
              </a:rPr>
              <a:t>joilla</a:t>
            </a:r>
            <a:r>
              <a:rPr lang="fi-FI" sz="2400" spc="-60" dirty="0">
                <a:effectLst/>
                <a:latin typeface="Times New Roman" panose="02020603050405020304" pitchFamily="18" charset="0"/>
                <a:ea typeface="Arial MT"/>
                <a:cs typeface="Arial MT"/>
              </a:rPr>
              <a:t> </a:t>
            </a:r>
            <a:r>
              <a:rPr lang="fi-FI" sz="2400" spc="-10" dirty="0">
                <a:effectLst/>
                <a:latin typeface="Times New Roman" panose="02020603050405020304" pitchFamily="18" charset="0"/>
                <a:ea typeface="Arial MT"/>
                <a:cs typeface="Arial MT"/>
              </a:rPr>
              <a:t>voi </a:t>
            </a:r>
            <a:r>
              <a:rPr lang="fi-FI" sz="2400" spc="-30" dirty="0">
                <a:effectLst/>
                <a:latin typeface="Times New Roman" panose="02020603050405020304" pitchFamily="18" charset="0"/>
                <a:ea typeface="Arial MT"/>
                <a:cs typeface="Arial MT"/>
              </a:rPr>
              <a:t>kommunikoida</a:t>
            </a:r>
            <a:r>
              <a:rPr lang="fi-FI" sz="2400" spc="-4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salin</a:t>
            </a:r>
            <a:r>
              <a:rPr lang="fi-FI" sz="2400" spc="-4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ulkopuolelle</a:t>
            </a:r>
            <a:r>
              <a:rPr lang="fi-FI" sz="2400" spc="-4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(esim.</a:t>
            </a:r>
            <a:r>
              <a:rPr lang="fi-FI" sz="2400" spc="-4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älykelloja, ei myöskään kuulokkeita, joissa on </a:t>
            </a:r>
            <a:r>
              <a:rPr lang="fi-FI" sz="2400" spc="-30" dirty="0" err="1">
                <a:effectLst/>
                <a:latin typeface="Times New Roman" panose="02020603050405020304" pitchFamily="18" charset="0"/>
                <a:ea typeface="Arial MT"/>
                <a:cs typeface="Arial MT"/>
              </a:rPr>
              <a:t>bluetooth</a:t>
            </a:r>
            <a:r>
              <a:rPr lang="fi-FI" sz="2400" spc="-30" dirty="0">
                <a:effectLst/>
                <a:latin typeface="Times New Roman" panose="02020603050405020304" pitchFamily="18" charset="0"/>
                <a:ea typeface="Arial MT"/>
                <a:cs typeface="Arial MT"/>
              </a:rPr>
              <a:t>-ominaisuus).</a:t>
            </a:r>
            <a:r>
              <a:rPr lang="fi-FI" sz="2400" spc="-4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Saliin</a:t>
            </a:r>
            <a:r>
              <a:rPr lang="fi-FI" sz="2400" spc="-4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ei</a:t>
            </a:r>
            <a:r>
              <a:rPr lang="fi-FI" sz="2400" spc="-2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tuoda</a:t>
            </a:r>
            <a:r>
              <a:rPr lang="fi-FI" sz="2400" spc="-4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myöskään</a:t>
            </a:r>
            <a:r>
              <a:rPr lang="fi-FI" sz="2400" spc="-4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päällysvaatteita, </a:t>
            </a:r>
            <a:r>
              <a:rPr lang="fi-FI" sz="2400" spc="0" dirty="0">
                <a:effectLst/>
                <a:latin typeface="Times New Roman" panose="02020603050405020304" pitchFamily="18" charset="0"/>
                <a:ea typeface="Arial MT"/>
                <a:cs typeface="Arial MT"/>
              </a:rPr>
              <a:t>penaaleja, laukkuja tms.</a:t>
            </a:r>
          </a:p>
          <a:p>
            <a:pPr marL="342900" lvl="0" indent="-342900">
              <a:spcBef>
                <a:spcPts val="70"/>
              </a:spcBef>
              <a:buFont typeface="Arial MT"/>
              <a:buChar char="•"/>
              <a:tabLst>
                <a:tab pos="546735" algn="l"/>
              </a:tabLst>
            </a:pPr>
            <a:r>
              <a:rPr lang="fi-FI" sz="2400" spc="-20" dirty="0">
                <a:effectLst/>
                <a:latin typeface="Times New Roman" panose="02020603050405020304" pitchFamily="18" charset="0"/>
                <a:ea typeface="Arial MT"/>
                <a:cs typeface="Arial MT"/>
              </a:rPr>
              <a:t>Mukavat</a:t>
            </a:r>
            <a:r>
              <a:rPr lang="fi-FI" sz="2400" spc="-25" dirty="0">
                <a:effectLst/>
                <a:latin typeface="Times New Roman" panose="02020603050405020304" pitchFamily="18" charset="0"/>
                <a:ea typeface="Arial MT"/>
                <a:cs typeface="Arial MT"/>
              </a:rPr>
              <a:t> </a:t>
            </a:r>
            <a:r>
              <a:rPr lang="fi-FI" sz="2400" spc="-20" dirty="0">
                <a:effectLst/>
                <a:latin typeface="Times New Roman" panose="02020603050405020304" pitchFamily="18" charset="0"/>
                <a:ea typeface="Arial MT"/>
                <a:cs typeface="Arial MT"/>
              </a:rPr>
              <a:t>vaatteet,</a:t>
            </a:r>
            <a:r>
              <a:rPr lang="fi-FI" sz="2400" spc="-25" dirty="0">
                <a:effectLst/>
                <a:latin typeface="Times New Roman" panose="02020603050405020304" pitchFamily="18" charset="0"/>
                <a:ea typeface="Arial MT"/>
                <a:cs typeface="Arial MT"/>
              </a:rPr>
              <a:t> </a:t>
            </a:r>
            <a:r>
              <a:rPr lang="fi-FI" sz="2400" spc="-20" dirty="0">
                <a:effectLst/>
                <a:latin typeface="Times New Roman" panose="02020603050405020304" pitchFamily="18" charset="0"/>
                <a:ea typeface="Arial MT"/>
                <a:cs typeface="Arial MT"/>
              </a:rPr>
              <a:t>joissa</a:t>
            </a:r>
            <a:r>
              <a:rPr lang="fi-FI" sz="2400" spc="-25" dirty="0">
                <a:effectLst/>
                <a:latin typeface="Times New Roman" panose="02020603050405020304" pitchFamily="18" charset="0"/>
                <a:ea typeface="Arial MT"/>
                <a:cs typeface="Arial MT"/>
              </a:rPr>
              <a:t> </a:t>
            </a:r>
            <a:r>
              <a:rPr lang="fi-FI" sz="2400" spc="-20" dirty="0">
                <a:effectLst/>
                <a:latin typeface="Times New Roman" panose="02020603050405020304" pitchFamily="18" charset="0"/>
                <a:ea typeface="Arial MT"/>
                <a:cs typeface="Arial MT"/>
              </a:rPr>
              <a:t>voit</a:t>
            </a:r>
            <a:r>
              <a:rPr lang="fi-FI" sz="2400" spc="-25" dirty="0">
                <a:effectLst/>
                <a:latin typeface="Times New Roman" panose="02020603050405020304" pitchFamily="18" charset="0"/>
                <a:ea typeface="Arial MT"/>
                <a:cs typeface="Arial MT"/>
              </a:rPr>
              <a:t> </a:t>
            </a:r>
            <a:r>
              <a:rPr lang="fi-FI" sz="2400" spc="-20" dirty="0">
                <a:effectLst/>
                <a:latin typeface="Times New Roman" panose="02020603050405020304" pitchFamily="18" charset="0"/>
                <a:ea typeface="Arial MT"/>
                <a:cs typeface="Arial MT"/>
              </a:rPr>
              <a:t>rennosti</a:t>
            </a:r>
            <a:r>
              <a:rPr lang="fi-FI" sz="2400" spc="-25" dirty="0">
                <a:effectLst/>
                <a:latin typeface="Times New Roman" panose="02020603050405020304" pitchFamily="18" charset="0"/>
                <a:ea typeface="Arial MT"/>
                <a:cs typeface="Arial MT"/>
              </a:rPr>
              <a:t> </a:t>
            </a:r>
            <a:r>
              <a:rPr lang="fi-FI" sz="2400" spc="-20" dirty="0">
                <a:effectLst/>
                <a:latin typeface="Times New Roman" panose="02020603050405020304" pitchFamily="18" charset="0"/>
                <a:ea typeface="Arial MT"/>
                <a:cs typeface="Arial MT"/>
              </a:rPr>
              <a:t>tehdä kuuden</a:t>
            </a:r>
            <a:r>
              <a:rPr lang="fi-FI" sz="2400" spc="-40" dirty="0">
                <a:effectLst/>
                <a:latin typeface="Times New Roman" panose="02020603050405020304" pitchFamily="18" charset="0"/>
                <a:ea typeface="Arial MT"/>
                <a:cs typeface="Arial MT"/>
              </a:rPr>
              <a:t> </a:t>
            </a:r>
            <a:r>
              <a:rPr lang="fi-FI" sz="2400" spc="-20" dirty="0">
                <a:effectLst/>
                <a:latin typeface="Times New Roman" panose="02020603050405020304" pitchFamily="18" charset="0"/>
                <a:ea typeface="Arial MT"/>
                <a:cs typeface="Arial MT"/>
              </a:rPr>
              <a:t>tunnin</a:t>
            </a:r>
            <a:r>
              <a:rPr lang="fi-FI" sz="2400" spc="-30" dirty="0">
                <a:effectLst/>
                <a:latin typeface="Times New Roman" panose="02020603050405020304" pitchFamily="18" charset="0"/>
                <a:ea typeface="Arial MT"/>
                <a:cs typeface="Arial MT"/>
              </a:rPr>
              <a:t> </a:t>
            </a:r>
            <a:r>
              <a:rPr lang="fi-FI" sz="2400" spc="-20" dirty="0">
                <a:effectLst/>
                <a:latin typeface="Times New Roman" panose="02020603050405020304" pitchFamily="18" charset="0"/>
                <a:ea typeface="Arial MT"/>
                <a:cs typeface="Arial MT"/>
              </a:rPr>
              <a:t>kokeet,</a:t>
            </a:r>
            <a:r>
              <a:rPr lang="fi-FI" sz="2400" spc="-25" dirty="0">
                <a:effectLst/>
                <a:latin typeface="Times New Roman" panose="02020603050405020304" pitchFamily="18" charset="0"/>
                <a:ea typeface="Arial MT"/>
                <a:cs typeface="Arial MT"/>
              </a:rPr>
              <a:t> </a:t>
            </a:r>
            <a:r>
              <a:rPr lang="fi-FI" sz="2400" spc="-20" dirty="0">
                <a:effectLst/>
                <a:latin typeface="Times New Roman" panose="02020603050405020304" pitchFamily="18" charset="0"/>
                <a:ea typeface="Arial MT"/>
                <a:cs typeface="Arial MT"/>
              </a:rPr>
              <a:t>ei</a:t>
            </a:r>
            <a:r>
              <a:rPr lang="fi-FI" sz="2400" spc="-25" dirty="0">
                <a:effectLst/>
                <a:latin typeface="Times New Roman" panose="02020603050405020304" pitchFamily="18" charset="0"/>
                <a:ea typeface="Arial MT"/>
                <a:cs typeface="Arial MT"/>
              </a:rPr>
              <a:t> </a:t>
            </a:r>
            <a:r>
              <a:rPr lang="fi-FI" sz="2400" spc="-20" dirty="0">
                <a:effectLst/>
                <a:latin typeface="Times New Roman" panose="02020603050405020304" pitchFamily="18" charset="0"/>
                <a:ea typeface="Arial MT"/>
                <a:cs typeface="Arial MT"/>
              </a:rPr>
              <a:t>tekstejä</a:t>
            </a:r>
            <a:r>
              <a:rPr lang="fi-FI" sz="2400" spc="-35" dirty="0">
                <a:effectLst/>
                <a:latin typeface="Times New Roman" panose="02020603050405020304" pitchFamily="18" charset="0"/>
                <a:ea typeface="Arial MT"/>
                <a:cs typeface="Arial MT"/>
              </a:rPr>
              <a:t> </a:t>
            </a:r>
            <a:r>
              <a:rPr lang="fi-FI" sz="2400" spc="-20" dirty="0">
                <a:effectLst/>
                <a:latin typeface="Times New Roman" panose="02020603050405020304" pitchFamily="18" charset="0"/>
                <a:ea typeface="Arial MT"/>
                <a:cs typeface="Arial MT"/>
              </a:rPr>
              <a:t>vaatteissa.</a:t>
            </a:r>
            <a:endParaRPr lang="fi-FI" sz="2400" spc="0" dirty="0">
              <a:effectLst/>
              <a:latin typeface="Times New Roman" panose="02020603050405020304" pitchFamily="18" charset="0"/>
              <a:ea typeface="Arial MT"/>
              <a:cs typeface="Arial MT"/>
            </a:endParaRPr>
          </a:p>
          <a:p>
            <a:pPr marL="342900" lvl="0" indent="-342900">
              <a:spcBef>
                <a:spcPts val="55"/>
              </a:spcBef>
              <a:buFont typeface="Arial MT"/>
              <a:buChar char="•"/>
              <a:tabLst>
                <a:tab pos="546735" algn="l"/>
              </a:tabLst>
            </a:pPr>
            <a:r>
              <a:rPr lang="fi-FI" sz="2400" spc="-30" dirty="0">
                <a:effectLst/>
                <a:latin typeface="Times New Roman" panose="02020603050405020304" pitchFamily="18" charset="0"/>
                <a:ea typeface="Arial MT"/>
                <a:cs typeface="Arial MT"/>
              </a:rPr>
              <a:t>Tee</a:t>
            </a:r>
            <a:r>
              <a:rPr lang="fi-FI" sz="2400" spc="-3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hyvät</a:t>
            </a:r>
            <a:r>
              <a:rPr lang="fi-FI" sz="2400" spc="-3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ja</a:t>
            </a:r>
            <a:r>
              <a:rPr lang="fi-FI" sz="2400" spc="-3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terveelliset</a:t>
            </a:r>
            <a:r>
              <a:rPr lang="fi-FI" sz="2400" spc="-3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eväät</a:t>
            </a:r>
            <a:r>
              <a:rPr lang="fi-FI" sz="2400" spc="-3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(käytä läpinäkyviä</a:t>
            </a:r>
            <a:r>
              <a:rPr lang="fi-FI" sz="2400" spc="-3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rasioita</a:t>
            </a:r>
            <a:r>
              <a:rPr lang="fi-FI" sz="2400" spc="-3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tai</a:t>
            </a:r>
            <a:r>
              <a:rPr lang="fi-FI" sz="2400" spc="-3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tekstit</a:t>
            </a:r>
            <a:r>
              <a:rPr lang="fi-FI" sz="2400" spc="-35" dirty="0">
                <a:effectLst/>
                <a:latin typeface="Times New Roman" panose="02020603050405020304" pitchFamily="18" charset="0"/>
                <a:ea typeface="Arial MT"/>
                <a:cs typeface="Arial MT"/>
              </a:rPr>
              <a:t> </a:t>
            </a:r>
            <a:r>
              <a:rPr lang="fi-FI" sz="2400" spc="-30" dirty="0">
                <a:effectLst/>
                <a:latin typeface="Times New Roman" panose="02020603050405020304" pitchFamily="18" charset="0"/>
                <a:ea typeface="Arial MT"/>
                <a:cs typeface="Arial MT"/>
              </a:rPr>
              <a:t>teipattuna).</a:t>
            </a:r>
            <a:endParaRPr lang="fi-FI" sz="2400" spc="0" dirty="0">
              <a:effectLst/>
              <a:latin typeface="Times New Roman" panose="02020603050405020304" pitchFamily="18" charset="0"/>
              <a:ea typeface="Arial MT"/>
              <a:cs typeface="Arial MT"/>
            </a:endParaRPr>
          </a:p>
          <a:p>
            <a:pPr marL="342900" marR="227965" lvl="0" indent="-342900">
              <a:lnSpc>
                <a:spcPct val="97000"/>
              </a:lnSpc>
              <a:spcBef>
                <a:spcPts val="1065"/>
              </a:spcBef>
              <a:spcAft>
                <a:spcPts val="0"/>
              </a:spcAft>
              <a:buFont typeface="Arial MT"/>
              <a:buChar char="•"/>
              <a:tabLst>
                <a:tab pos="546735" algn="l"/>
              </a:tabLst>
            </a:pPr>
            <a:endParaRPr lang="fi-FI" sz="2400" spc="0" dirty="0">
              <a:effectLst/>
              <a:latin typeface="Times New Roman" panose="02020603050405020304" pitchFamily="18" charset="0"/>
              <a:ea typeface="Arial MT"/>
              <a:cs typeface="Arial MT"/>
            </a:endParaRPr>
          </a:p>
        </p:txBody>
      </p:sp>
    </p:spTree>
    <p:extLst>
      <p:ext uri="{BB962C8B-B14F-4D97-AF65-F5344CB8AC3E}">
        <p14:creationId xmlns:p14="http://schemas.microsoft.com/office/powerpoint/2010/main" val="61660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Kuva 1"/>
          <p:cNvPicPr/>
          <p:nvPr/>
        </p:nvPicPr>
        <p:blipFill>
          <a:blip r:embed="rId2"/>
          <a:stretch/>
        </p:blipFill>
        <p:spPr>
          <a:xfrm>
            <a:off x="120960" y="5783400"/>
            <a:ext cx="3140640" cy="1049760"/>
          </a:xfrm>
          <a:prstGeom prst="rect">
            <a:avLst/>
          </a:prstGeom>
          <a:ln w="0">
            <a:noFill/>
          </a:ln>
        </p:spPr>
      </p:pic>
      <p:cxnSp>
        <p:nvCxnSpPr>
          <p:cNvPr id="324" name="Suora yhdysviiva 2"/>
          <p:cNvCxnSpPr/>
          <p:nvPr/>
        </p:nvCxnSpPr>
        <p:spPr>
          <a:xfrm>
            <a:off x="0" y="5783040"/>
            <a:ext cx="12193920" cy="2160"/>
          </a:xfrm>
          <a:prstGeom prst="straightConnector1">
            <a:avLst/>
          </a:prstGeom>
          <a:ln w="76200">
            <a:solidFill>
              <a:srgbClr val="2B4A9A"/>
            </a:solidFill>
            <a:round/>
          </a:ln>
        </p:spPr>
      </p:cxnSp>
      <p:sp>
        <p:nvSpPr>
          <p:cNvPr id="325" name="Otsikko 1"/>
          <p:cNvSpPr/>
          <p:nvPr/>
        </p:nvSpPr>
        <p:spPr>
          <a:xfrm>
            <a:off x="838080" y="365040"/>
            <a:ext cx="10513440" cy="98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pPr>
            <a:r>
              <a:rPr lang="fi-FI" sz="4400" b="1" strike="noStrike" spc="-1" dirty="0">
                <a:solidFill>
                  <a:srgbClr val="2B4A9A"/>
                </a:solidFill>
                <a:latin typeface="Garamond"/>
                <a:ea typeface="DejaVu Sans"/>
              </a:rPr>
              <a:t>KOKEESEEN SAAPUMINEN</a:t>
            </a:r>
            <a:endParaRPr lang="fi-FI" sz="4400" b="0" strike="noStrike" spc="-1" dirty="0">
              <a:solidFill>
                <a:srgbClr val="000000"/>
              </a:solidFill>
              <a:latin typeface="Arial"/>
            </a:endParaRPr>
          </a:p>
        </p:txBody>
      </p:sp>
      <p:sp>
        <p:nvSpPr>
          <p:cNvPr id="326" name="Sisällön paikkamerkki 2"/>
          <p:cNvSpPr/>
          <p:nvPr/>
        </p:nvSpPr>
        <p:spPr>
          <a:xfrm>
            <a:off x="690480" y="1231560"/>
            <a:ext cx="10661040" cy="451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2900" indent="-342900">
              <a:lnSpc>
                <a:spcPct val="90000"/>
              </a:lnSpc>
              <a:buFont typeface="Arial" panose="020B0604020202020204" pitchFamily="34" charset="0"/>
              <a:buChar char="•"/>
              <a:tabLst>
                <a:tab pos="0" algn="l"/>
              </a:tabLst>
            </a:pPr>
            <a:endParaRPr lang="fi-FI" sz="2400" b="0" strike="noStrike" spc="-1" dirty="0">
              <a:solidFill>
                <a:srgbClr val="000000"/>
              </a:solidFill>
              <a:latin typeface="Bodoni MT" panose="02070603080606020203" pitchFamily="18" charset="0"/>
            </a:endParaRPr>
          </a:p>
        </p:txBody>
      </p:sp>
      <p:sp>
        <p:nvSpPr>
          <p:cNvPr id="7" name="Tekstiruutu 6">
            <a:extLst>
              <a:ext uri="{FF2B5EF4-FFF2-40B4-BE49-F238E27FC236}">
                <a16:creationId xmlns:a16="http://schemas.microsoft.com/office/drawing/2014/main" id="{501E0CFA-E1A8-4F89-983F-98918C8B916B}"/>
              </a:ext>
            </a:extLst>
          </p:cNvPr>
          <p:cNvSpPr txBox="1"/>
          <p:nvPr/>
        </p:nvSpPr>
        <p:spPr>
          <a:xfrm>
            <a:off x="838080" y="1347027"/>
            <a:ext cx="9906120" cy="4575483"/>
          </a:xfrm>
          <a:prstGeom prst="rect">
            <a:avLst/>
          </a:prstGeom>
          <a:noFill/>
        </p:spPr>
        <p:txBody>
          <a:bodyPr wrap="square">
            <a:spAutoFit/>
          </a:bodyPr>
          <a:lstStyle/>
          <a:p>
            <a:pPr marL="342900" marR="131445" lvl="0" indent="-342900" algn="just">
              <a:lnSpc>
                <a:spcPct val="97000"/>
              </a:lnSpc>
              <a:spcBef>
                <a:spcPts val="1075"/>
              </a:spcBef>
              <a:spcAft>
                <a:spcPts val="0"/>
              </a:spcAft>
              <a:buFont typeface="Arial MT"/>
              <a:buChar char="•"/>
              <a:tabLst>
                <a:tab pos="546735" algn="l"/>
              </a:tabLst>
            </a:pPr>
            <a:r>
              <a:rPr lang="fi-FI" sz="1800" b="1" spc="-20" dirty="0">
                <a:effectLst/>
                <a:latin typeface="Times New Roman" panose="02020603050405020304" pitchFamily="18" charset="0"/>
                <a:ea typeface="Arial MT"/>
                <a:cs typeface="Arial MT"/>
              </a:rPr>
              <a:t>Koeaamuna</a:t>
            </a:r>
            <a:r>
              <a:rPr lang="fi-FI" sz="1800" b="1" spc="-45" dirty="0">
                <a:effectLst/>
                <a:latin typeface="Times New Roman" panose="02020603050405020304" pitchFamily="18" charset="0"/>
                <a:ea typeface="Arial MT"/>
                <a:cs typeface="Arial MT"/>
              </a:rPr>
              <a:t> </a:t>
            </a:r>
            <a:r>
              <a:rPr lang="fi-FI" sz="1800" b="1" spc="-20" dirty="0">
                <a:effectLst/>
                <a:latin typeface="Times New Roman" panose="02020603050405020304" pitchFamily="18" charset="0"/>
                <a:ea typeface="Arial MT"/>
                <a:cs typeface="Arial MT"/>
              </a:rPr>
              <a:t>pitää</a:t>
            </a:r>
            <a:r>
              <a:rPr lang="fi-FI" sz="1800" b="1" spc="-50" dirty="0">
                <a:effectLst/>
                <a:latin typeface="Times New Roman" panose="02020603050405020304" pitchFamily="18" charset="0"/>
                <a:ea typeface="Arial MT"/>
                <a:cs typeface="Arial MT"/>
              </a:rPr>
              <a:t> </a:t>
            </a:r>
            <a:r>
              <a:rPr lang="fi-FI" sz="1800" b="1" spc="-20" dirty="0">
                <a:effectLst/>
                <a:latin typeface="Times New Roman" panose="02020603050405020304" pitchFamily="18" charset="0"/>
                <a:ea typeface="Arial MT"/>
                <a:cs typeface="Arial MT"/>
              </a:rPr>
              <a:t>saapua</a:t>
            </a:r>
            <a:r>
              <a:rPr lang="fi-FI" sz="1800" b="1" spc="-50" dirty="0">
                <a:effectLst/>
                <a:latin typeface="Times New Roman" panose="02020603050405020304" pitchFamily="18" charset="0"/>
                <a:ea typeface="Arial MT"/>
                <a:cs typeface="Arial MT"/>
              </a:rPr>
              <a:t> </a:t>
            </a:r>
            <a:r>
              <a:rPr lang="fi-FI" sz="1800" b="1" spc="-20" dirty="0">
                <a:effectLst/>
                <a:latin typeface="Times New Roman" panose="02020603050405020304" pitchFamily="18" charset="0"/>
                <a:ea typeface="Arial MT"/>
                <a:cs typeface="Arial MT"/>
              </a:rPr>
              <a:t>viimeistään</a:t>
            </a:r>
            <a:r>
              <a:rPr lang="fi-FI" sz="1800" b="1" spc="-30" dirty="0">
                <a:effectLst/>
                <a:latin typeface="Times New Roman" panose="02020603050405020304" pitchFamily="18" charset="0"/>
                <a:ea typeface="Arial MT"/>
                <a:cs typeface="Arial MT"/>
              </a:rPr>
              <a:t> </a:t>
            </a:r>
            <a:r>
              <a:rPr lang="fi-FI" sz="1800" b="1" spc="-20" dirty="0">
                <a:effectLst/>
                <a:latin typeface="Times New Roman" panose="02020603050405020304" pitchFamily="18" charset="0"/>
                <a:ea typeface="Arial MT"/>
                <a:cs typeface="Arial MT"/>
              </a:rPr>
              <a:t>8.05</a:t>
            </a:r>
            <a:r>
              <a:rPr lang="fi-FI" sz="1800" b="1" spc="-45" dirty="0">
                <a:effectLst/>
                <a:latin typeface="Times New Roman" panose="02020603050405020304" pitchFamily="18" charset="0"/>
                <a:ea typeface="Arial MT"/>
                <a:cs typeface="Arial MT"/>
              </a:rPr>
              <a:t> </a:t>
            </a:r>
            <a:r>
              <a:rPr lang="fi-FI" sz="1800" b="1" spc="-20" dirty="0">
                <a:effectLst/>
                <a:latin typeface="Times New Roman" panose="02020603050405020304" pitchFamily="18" charset="0"/>
                <a:ea typeface="Arial MT"/>
                <a:cs typeface="Arial MT"/>
              </a:rPr>
              <a:t>lukion</a:t>
            </a:r>
            <a:r>
              <a:rPr lang="fi-FI" sz="1800" b="1" spc="-45" dirty="0">
                <a:effectLst/>
                <a:latin typeface="Times New Roman" panose="02020603050405020304" pitchFamily="18" charset="0"/>
                <a:ea typeface="Arial MT"/>
                <a:cs typeface="Arial MT"/>
              </a:rPr>
              <a:t> </a:t>
            </a:r>
            <a:r>
              <a:rPr lang="fi-FI" sz="1800" b="1" spc="-20" dirty="0">
                <a:effectLst/>
                <a:latin typeface="Times New Roman" panose="02020603050405020304" pitchFamily="18" charset="0"/>
                <a:ea typeface="Arial MT"/>
                <a:cs typeface="Arial MT"/>
              </a:rPr>
              <a:t>2.</a:t>
            </a:r>
            <a:r>
              <a:rPr lang="fi-FI" sz="1800" b="1" spc="-50" dirty="0">
                <a:effectLst/>
                <a:latin typeface="Times New Roman" panose="02020603050405020304" pitchFamily="18" charset="0"/>
                <a:ea typeface="Arial MT"/>
                <a:cs typeface="Arial MT"/>
              </a:rPr>
              <a:t> </a:t>
            </a:r>
            <a:r>
              <a:rPr lang="fi-FI" sz="1800" b="1" spc="-20" dirty="0">
                <a:effectLst/>
                <a:latin typeface="Times New Roman" panose="02020603050405020304" pitchFamily="18" charset="0"/>
                <a:ea typeface="Arial MT"/>
                <a:cs typeface="Arial MT"/>
              </a:rPr>
              <a:t>kerroksen</a:t>
            </a:r>
            <a:r>
              <a:rPr lang="fi-FI" sz="1800" b="1" spc="-45" dirty="0">
                <a:effectLst/>
                <a:latin typeface="Times New Roman" panose="02020603050405020304" pitchFamily="18" charset="0"/>
                <a:ea typeface="Arial MT"/>
                <a:cs typeface="Arial MT"/>
              </a:rPr>
              <a:t> </a:t>
            </a:r>
            <a:r>
              <a:rPr lang="fi-FI" sz="1800" b="1" spc="-20" dirty="0">
                <a:effectLst/>
                <a:latin typeface="Times New Roman" panose="02020603050405020304" pitchFamily="18" charset="0"/>
                <a:ea typeface="Arial MT"/>
                <a:cs typeface="Arial MT"/>
              </a:rPr>
              <a:t>aulaan,</a:t>
            </a:r>
            <a:r>
              <a:rPr lang="fi-FI" sz="1800" b="1" spc="-45" dirty="0">
                <a:effectLst/>
                <a:latin typeface="Times New Roman" panose="02020603050405020304" pitchFamily="18" charset="0"/>
                <a:ea typeface="Arial MT"/>
                <a:cs typeface="Arial MT"/>
              </a:rPr>
              <a:t> </a:t>
            </a:r>
            <a:r>
              <a:rPr lang="fi-FI" sz="1800" b="1" spc="-20" dirty="0">
                <a:effectLst/>
                <a:latin typeface="Times New Roman" panose="02020603050405020304" pitchFamily="18" charset="0"/>
                <a:ea typeface="Arial MT"/>
                <a:cs typeface="Arial MT"/>
              </a:rPr>
              <a:t>jossa</a:t>
            </a:r>
            <a:r>
              <a:rPr lang="fi-FI" sz="1800" b="1" spc="-45" dirty="0">
                <a:effectLst/>
                <a:latin typeface="Times New Roman" panose="02020603050405020304" pitchFamily="18" charset="0"/>
                <a:ea typeface="Arial MT"/>
                <a:cs typeface="Arial MT"/>
              </a:rPr>
              <a:t> </a:t>
            </a:r>
            <a:r>
              <a:rPr lang="fi-FI" sz="1800" b="1" spc="-20" dirty="0">
                <a:effectLst/>
                <a:latin typeface="Times New Roman" panose="02020603050405020304" pitchFamily="18" charset="0"/>
                <a:ea typeface="Arial MT"/>
                <a:cs typeface="Arial MT"/>
              </a:rPr>
              <a:t>annetaan</a:t>
            </a:r>
            <a:r>
              <a:rPr lang="fi-FI" sz="1800" b="1" spc="-45" dirty="0">
                <a:effectLst/>
                <a:latin typeface="Times New Roman" panose="02020603050405020304" pitchFamily="18" charset="0"/>
                <a:ea typeface="Arial MT"/>
                <a:cs typeface="Arial MT"/>
              </a:rPr>
              <a:t> </a:t>
            </a:r>
            <a:r>
              <a:rPr lang="fi-FI" sz="1800" b="1" spc="-20" dirty="0">
                <a:effectLst/>
                <a:latin typeface="Times New Roman" panose="02020603050405020304" pitchFamily="18" charset="0"/>
                <a:ea typeface="Arial MT"/>
                <a:cs typeface="Arial MT"/>
              </a:rPr>
              <a:t>tarkemmat </a:t>
            </a:r>
            <a:r>
              <a:rPr lang="fi-FI" sz="1800" b="1" spc="0" dirty="0">
                <a:effectLst/>
                <a:latin typeface="Times New Roman" panose="02020603050405020304" pitchFamily="18" charset="0"/>
                <a:ea typeface="Arial MT"/>
                <a:cs typeface="Arial MT"/>
              </a:rPr>
              <a:t>ohjeet.</a:t>
            </a:r>
            <a:r>
              <a:rPr lang="fi-FI" sz="1800" b="1" spc="-75" dirty="0">
                <a:effectLst/>
                <a:latin typeface="Times New Roman" panose="02020603050405020304" pitchFamily="18" charset="0"/>
                <a:ea typeface="Arial MT"/>
                <a:cs typeface="Arial MT"/>
              </a:rPr>
              <a:t> </a:t>
            </a:r>
          </a:p>
          <a:p>
            <a:pPr marL="342900" marR="131445" lvl="0" indent="-342900" algn="just">
              <a:lnSpc>
                <a:spcPct val="97000"/>
              </a:lnSpc>
              <a:spcBef>
                <a:spcPts val="1075"/>
              </a:spcBef>
              <a:spcAft>
                <a:spcPts val="0"/>
              </a:spcAft>
              <a:buFont typeface="Arial MT"/>
              <a:buChar char="•"/>
              <a:tabLst>
                <a:tab pos="546735" algn="l"/>
              </a:tabLst>
            </a:pPr>
            <a:endParaRPr lang="fi-FI" sz="1800" b="1" spc="0" dirty="0">
              <a:effectLst/>
              <a:latin typeface="Times New Roman" panose="02020603050405020304" pitchFamily="18" charset="0"/>
              <a:ea typeface="Arial MT"/>
              <a:cs typeface="Arial MT"/>
            </a:endParaRPr>
          </a:p>
          <a:p>
            <a:pPr marL="342900" marR="418465" lvl="0" indent="-342900" algn="just">
              <a:lnSpc>
                <a:spcPct val="97000"/>
              </a:lnSpc>
              <a:spcBef>
                <a:spcPts val="85"/>
              </a:spcBef>
              <a:spcAft>
                <a:spcPts val="0"/>
              </a:spcAft>
              <a:buFont typeface="Arial MT"/>
              <a:buChar char="•"/>
              <a:tabLst>
                <a:tab pos="546735" algn="l"/>
              </a:tabLst>
            </a:pPr>
            <a:r>
              <a:rPr lang="fi-FI" sz="1800" spc="-30" dirty="0">
                <a:effectLst/>
                <a:latin typeface="Times New Roman" panose="02020603050405020304" pitchFamily="18" charset="0"/>
                <a:ea typeface="Arial MT"/>
                <a:cs typeface="Arial MT"/>
              </a:rPr>
              <a:t>Vie päällysvaatteet, puhelimet yms. lokeroosi (tai kansliaan) </a:t>
            </a:r>
            <a:r>
              <a:rPr lang="fi-FI" sz="1800" spc="-20" dirty="0">
                <a:effectLst/>
                <a:latin typeface="Times New Roman" panose="02020603050405020304" pitchFamily="18" charset="0"/>
                <a:ea typeface="Arial MT"/>
                <a:cs typeface="Arial MT"/>
              </a:rPr>
              <a:t>ja</a:t>
            </a:r>
            <a:r>
              <a:rPr lang="fi-FI" sz="1800" spc="-25"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ota</a:t>
            </a:r>
            <a:r>
              <a:rPr lang="fi-FI" sz="1800" spc="-35"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2.</a:t>
            </a:r>
            <a:r>
              <a:rPr lang="fi-FI" sz="1800" spc="-25"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kerrokseen</a:t>
            </a:r>
            <a:r>
              <a:rPr lang="fi-FI" sz="1800" spc="-30"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mukaan</a:t>
            </a:r>
            <a:r>
              <a:rPr lang="fi-FI" sz="1800" spc="-30"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vain</a:t>
            </a:r>
            <a:r>
              <a:rPr lang="fi-FI" sz="1800" spc="-30"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tietokone oheislaitteineen, eväät ja kirjoitusvälineet. </a:t>
            </a:r>
            <a:r>
              <a:rPr lang="fi-FI" sz="1800" spc="-20" dirty="0" err="1">
                <a:effectLst/>
                <a:latin typeface="Times New Roman" panose="02020603050405020304" pitchFamily="18" charset="0"/>
                <a:ea typeface="Arial MT"/>
                <a:cs typeface="Arial MT"/>
              </a:rPr>
              <a:t>Huom</a:t>
            </a:r>
            <a:r>
              <a:rPr lang="fi-FI" sz="1800" spc="-20" dirty="0">
                <a:effectLst/>
                <a:latin typeface="Times New Roman" panose="02020603050405020304" pitchFamily="18" charset="0"/>
                <a:ea typeface="Arial MT"/>
                <a:cs typeface="Arial MT"/>
              </a:rPr>
              <a:t>! Tavaroiden säilytys kokelaan omalla vastuulla!</a:t>
            </a:r>
          </a:p>
          <a:p>
            <a:pPr marL="342900" marR="418465" lvl="0" indent="-342900" algn="just">
              <a:lnSpc>
                <a:spcPct val="97000"/>
              </a:lnSpc>
              <a:spcBef>
                <a:spcPts val="85"/>
              </a:spcBef>
              <a:spcAft>
                <a:spcPts val="0"/>
              </a:spcAft>
              <a:buFont typeface="Arial MT"/>
              <a:buChar char="•"/>
              <a:tabLst>
                <a:tab pos="546735" algn="l"/>
              </a:tabLst>
            </a:pPr>
            <a:endParaRPr lang="fi-FI" sz="1800" spc="-20" dirty="0">
              <a:effectLst/>
              <a:latin typeface="Times New Roman" panose="02020603050405020304" pitchFamily="18" charset="0"/>
              <a:ea typeface="Arial MT"/>
              <a:cs typeface="Arial MT"/>
            </a:endParaRPr>
          </a:p>
          <a:p>
            <a:pPr marL="342900" marR="418465" lvl="0" indent="-342900" algn="just">
              <a:lnSpc>
                <a:spcPct val="97000"/>
              </a:lnSpc>
              <a:spcBef>
                <a:spcPts val="85"/>
              </a:spcBef>
              <a:spcAft>
                <a:spcPts val="0"/>
              </a:spcAft>
              <a:buFont typeface="Arial MT"/>
              <a:buChar char="•"/>
              <a:tabLst>
                <a:tab pos="546735" algn="l"/>
              </a:tabLst>
            </a:pPr>
            <a:r>
              <a:rPr lang="fi-FI" b="1" spc="-20" dirty="0">
                <a:latin typeface="Times New Roman" panose="02020603050405020304" pitchFamily="18" charset="0"/>
                <a:ea typeface="Arial MT"/>
                <a:cs typeface="Arial MT"/>
              </a:rPr>
              <a:t>Muista noudattaa lukion järjestyssääntöjä myös YO-kokeissa!</a:t>
            </a:r>
          </a:p>
          <a:p>
            <a:pPr marL="342900" marR="418465" lvl="0" indent="-342900" algn="just">
              <a:lnSpc>
                <a:spcPct val="97000"/>
              </a:lnSpc>
              <a:spcBef>
                <a:spcPts val="85"/>
              </a:spcBef>
              <a:spcAft>
                <a:spcPts val="0"/>
              </a:spcAft>
              <a:buFont typeface="Arial MT"/>
              <a:buChar char="•"/>
              <a:tabLst>
                <a:tab pos="546735" algn="l"/>
              </a:tabLst>
            </a:pPr>
            <a:endParaRPr lang="fi-FI" sz="1800" b="1" spc="0" dirty="0">
              <a:effectLst/>
              <a:latin typeface="Times New Roman" panose="02020603050405020304" pitchFamily="18" charset="0"/>
              <a:ea typeface="Arial MT"/>
              <a:cs typeface="Arial MT"/>
            </a:endParaRPr>
          </a:p>
          <a:p>
            <a:pPr marL="342900" marR="651510" lvl="0" indent="-342900">
              <a:lnSpc>
                <a:spcPct val="96000"/>
              </a:lnSpc>
              <a:spcBef>
                <a:spcPts val="90"/>
              </a:spcBef>
              <a:buFont typeface="Arial MT"/>
              <a:buChar char="•"/>
              <a:tabLst>
                <a:tab pos="546735" algn="l"/>
              </a:tabLst>
            </a:pPr>
            <a:r>
              <a:rPr lang="fi-FI" sz="1800" spc="-20" dirty="0">
                <a:effectLst/>
                <a:latin typeface="Times New Roman" panose="02020603050405020304" pitchFamily="18" charset="0"/>
                <a:ea typeface="Arial MT"/>
                <a:cs typeface="Arial MT"/>
              </a:rPr>
              <a:t>Rehtori</a:t>
            </a:r>
            <a:r>
              <a:rPr lang="fi-FI" sz="1800" spc="-55"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pitää</a:t>
            </a:r>
            <a:r>
              <a:rPr lang="fi-FI" sz="1800" spc="-55"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aulassa</a:t>
            </a:r>
            <a:r>
              <a:rPr lang="fi-FI" sz="1800" spc="-55"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nimenhuudon,</a:t>
            </a:r>
            <a:r>
              <a:rPr lang="fi-FI" sz="1800" spc="-55"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jonka</a:t>
            </a:r>
            <a:r>
              <a:rPr lang="fi-FI" sz="1800" spc="-55"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jälkeen</a:t>
            </a:r>
            <a:r>
              <a:rPr lang="fi-FI" sz="1800" spc="-55"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kokelas</a:t>
            </a:r>
            <a:r>
              <a:rPr lang="fi-FI" sz="1800" spc="-55"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voi</a:t>
            </a:r>
            <a:r>
              <a:rPr lang="fi-FI" sz="1800" spc="-55"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siirtyä</a:t>
            </a:r>
            <a:r>
              <a:rPr lang="fi-FI" sz="1800" spc="-55"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3.</a:t>
            </a:r>
            <a:r>
              <a:rPr lang="fi-FI" sz="1800" spc="-55"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kerroksen</a:t>
            </a:r>
            <a:r>
              <a:rPr lang="fi-FI" sz="1800" spc="-55"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saliin </a:t>
            </a:r>
            <a:r>
              <a:rPr lang="fi-FI" sz="1800" spc="0" dirty="0">
                <a:effectLst/>
                <a:latin typeface="Times New Roman" panose="02020603050405020304" pitchFamily="18" charset="0"/>
                <a:ea typeface="Arial MT"/>
                <a:cs typeface="Arial MT"/>
              </a:rPr>
              <a:t>käynnistämään</a:t>
            </a:r>
            <a:r>
              <a:rPr lang="fi-FI" sz="1800" spc="-75" dirty="0">
                <a:effectLst/>
                <a:latin typeface="Times New Roman" panose="02020603050405020304" pitchFamily="18" charset="0"/>
                <a:ea typeface="Arial MT"/>
                <a:cs typeface="Arial MT"/>
              </a:rPr>
              <a:t> </a:t>
            </a:r>
            <a:r>
              <a:rPr lang="fi-FI" sz="1800" spc="0" dirty="0">
                <a:effectLst/>
                <a:latin typeface="Times New Roman" panose="02020603050405020304" pitchFamily="18" charset="0"/>
                <a:ea typeface="Arial MT"/>
                <a:cs typeface="Arial MT"/>
              </a:rPr>
              <a:t>konettaan.</a:t>
            </a:r>
            <a:r>
              <a:rPr lang="fi-FI" sz="1800" spc="-75" dirty="0">
                <a:effectLst/>
                <a:latin typeface="Times New Roman" panose="02020603050405020304" pitchFamily="18" charset="0"/>
                <a:ea typeface="Arial MT"/>
                <a:cs typeface="Arial MT"/>
              </a:rPr>
              <a:t> </a:t>
            </a:r>
          </a:p>
          <a:p>
            <a:pPr marL="342900" marR="651510" lvl="0" indent="-342900">
              <a:lnSpc>
                <a:spcPct val="96000"/>
              </a:lnSpc>
              <a:spcBef>
                <a:spcPts val="90"/>
              </a:spcBef>
              <a:buFont typeface="Arial MT"/>
              <a:buChar char="•"/>
              <a:tabLst>
                <a:tab pos="546735" algn="l"/>
              </a:tabLst>
            </a:pPr>
            <a:endParaRPr lang="fi-FI" sz="1800" spc="0" dirty="0">
              <a:effectLst/>
              <a:latin typeface="Times New Roman" panose="02020603050405020304" pitchFamily="18" charset="0"/>
              <a:ea typeface="Arial MT"/>
              <a:cs typeface="Arial MT"/>
            </a:endParaRPr>
          </a:p>
          <a:p>
            <a:pPr marL="342900" marR="117475" lvl="0" indent="-342900">
              <a:lnSpc>
                <a:spcPct val="97000"/>
              </a:lnSpc>
              <a:spcBef>
                <a:spcPts val="90"/>
              </a:spcBef>
              <a:buFont typeface="Arial MT"/>
              <a:buChar char="•"/>
              <a:tabLst>
                <a:tab pos="546735" algn="l"/>
              </a:tabLst>
            </a:pPr>
            <a:r>
              <a:rPr lang="fi-FI" sz="1800" spc="-20" dirty="0">
                <a:effectLst/>
                <a:latin typeface="Times New Roman" panose="02020603050405020304" pitchFamily="18" charset="0"/>
                <a:ea typeface="Arial MT"/>
                <a:cs typeface="Arial MT"/>
              </a:rPr>
              <a:t>Jokaiselle</a:t>
            </a:r>
            <a:r>
              <a:rPr lang="fi-FI" sz="1800" spc="-40"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kokelaalle</a:t>
            </a:r>
            <a:r>
              <a:rPr lang="fi-FI" sz="1800" spc="-40"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on</a:t>
            </a:r>
            <a:r>
              <a:rPr lang="fi-FI" sz="1800" spc="-45"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varattu</a:t>
            </a:r>
            <a:r>
              <a:rPr lang="fi-FI" sz="1800" spc="-40"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oma</a:t>
            </a:r>
            <a:r>
              <a:rPr lang="fi-FI" sz="1800" spc="-40"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arvottu</a:t>
            </a:r>
            <a:r>
              <a:rPr lang="fi-FI" sz="1800" spc="-40"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paikka</a:t>
            </a:r>
            <a:r>
              <a:rPr lang="fi-FI" sz="1800" spc="-40"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salissa,</a:t>
            </a:r>
            <a:r>
              <a:rPr lang="fi-FI" sz="1800" spc="-40"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jonka</a:t>
            </a:r>
            <a:r>
              <a:rPr lang="fi-FI" sz="1800" spc="-40"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rehtori</a:t>
            </a:r>
            <a:r>
              <a:rPr lang="fi-FI" sz="1800" spc="-40"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ilmoittaa</a:t>
            </a:r>
            <a:r>
              <a:rPr lang="fi-FI" sz="1800" spc="-40" dirty="0">
                <a:effectLst/>
                <a:latin typeface="Times New Roman" panose="02020603050405020304" pitchFamily="18" charset="0"/>
                <a:ea typeface="Arial MT"/>
                <a:cs typeface="Arial MT"/>
              </a:rPr>
              <a:t> </a:t>
            </a:r>
            <a:r>
              <a:rPr lang="fi-FI" sz="1800" spc="-20" dirty="0">
                <a:effectLst/>
                <a:latin typeface="Times New Roman" panose="02020603050405020304" pitchFamily="18" charset="0"/>
                <a:ea typeface="Arial MT"/>
                <a:cs typeface="Arial MT"/>
              </a:rPr>
              <a:t>nimenhuudon yhteydessä.</a:t>
            </a:r>
            <a:r>
              <a:rPr lang="fi-FI" sz="1800" spc="-55" dirty="0">
                <a:effectLst/>
                <a:latin typeface="Times New Roman" panose="02020603050405020304" pitchFamily="18" charset="0"/>
                <a:ea typeface="Arial MT"/>
                <a:cs typeface="Arial MT"/>
              </a:rPr>
              <a:t> </a:t>
            </a:r>
            <a:r>
              <a:rPr lang="fi-FI" sz="1800" dirty="0">
                <a:effectLst/>
                <a:latin typeface="Times New Roman" panose="02020603050405020304" pitchFamily="18" charset="0"/>
                <a:ea typeface="Times New Roman" panose="02020603050405020304" pitchFamily="18" charset="0"/>
              </a:rPr>
              <a:t> </a:t>
            </a:r>
          </a:p>
          <a:p>
            <a:pPr marL="342900" marR="227965" lvl="0" indent="-342900">
              <a:lnSpc>
                <a:spcPct val="97000"/>
              </a:lnSpc>
              <a:spcBef>
                <a:spcPts val="1065"/>
              </a:spcBef>
              <a:spcAft>
                <a:spcPts val="0"/>
              </a:spcAft>
              <a:buFont typeface="Arial MT"/>
              <a:buChar char="•"/>
              <a:tabLst>
                <a:tab pos="546735" algn="l"/>
              </a:tabLst>
            </a:pPr>
            <a:endParaRPr lang="fi-FI" sz="2400" spc="0" dirty="0">
              <a:effectLst/>
              <a:latin typeface="Times New Roman" panose="02020603050405020304" pitchFamily="18" charset="0"/>
              <a:ea typeface="Arial MT"/>
              <a:cs typeface="Arial MT"/>
            </a:endParaRPr>
          </a:p>
        </p:txBody>
      </p:sp>
    </p:spTree>
    <p:extLst>
      <p:ext uri="{BB962C8B-B14F-4D97-AF65-F5344CB8AC3E}">
        <p14:creationId xmlns:p14="http://schemas.microsoft.com/office/powerpoint/2010/main" val="280260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Kuva 1"/>
          <p:cNvPicPr/>
          <p:nvPr/>
        </p:nvPicPr>
        <p:blipFill>
          <a:blip r:embed="rId2"/>
          <a:stretch/>
        </p:blipFill>
        <p:spPr>
          <a:xfrm>
            <a:off x="120960" y="5783400"/>
            <a:ext cx="3140640" cy="1049760"/>
          </a:xfrm>
          <a:prstGeom prst="rect">
            <a:avLst/>
          </a:prstGeom>
          <a:ln w="0">
            <a:noFill/>
          </a:ln>
        </p:spPr>
      </p:pic>
      <p:cxnSp>
        <p:nvCxnSpPr>
          <p:cNvPr id="324" name="Suora yhdysviiva 2"/>
          <p:cNvCxnSpPr/>
          <p:nvPr/>
        </p:nvCxnSpPr>
        <p:spPr>
          <a:xfrm>
            <a:off x="0" y="5783040"/>
            <a:ext cx="12193920" cy="2160"/>
          </a:xfrm>
          <a:prstGeom prst="straightConnector1">
            <a:avLst/>
          </a:prstGeom>
          <a:ln w="76200">
            <a:solidFill>
              <a:srgbClr val="2B4A9A"/>
            </a:solidFill>
            <a:round/>
          </a:ln>
        </p:spPr>
      </p:cxnSp>
      <p:sp>
        <p:nvSpPr>
          <p:cNvPr id="325" name="Otsikko 1"/>
          <p:cNvSpPr/>
          <p:nvPr/>
        </p:nvSpPr>
        <p:spPr>
          <a:xfrm>
            <a:off x="838080" y="365040"/>
            <a:ext cx="10513440" cy="98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pPr>
            <a:r>
              <a:rPr lang="fi-FI" sz="4400" b="1" spc="-1" dirty="0">
                <a:solidFill>
                  <a:srgbClr val="2B4A9A"/>
                </a:solidFill>
                <a:latin typeface="Garamond"/>
                <a:ea typeface="DejaVu Sans"/>
              </a:rPr>
              <a:t>	KOKEEN AIKANA</a:t>
            </a:r>
            <a:endParaRPr lang="fi-FI" sz="4400" b="0" strike="noStrike" spc="-1" dirty="0">
              <a:solidFill>
                <a:srgbClr val="000000"/>
              </a:solidFill>
              <a:latin typeface="Arial"/>
            </a:endParaRPr>
          </a:p>
        </p:txBody>
      </p:sp>
      <p:sp>
        <p:nvSpPr>
          <p:cNvPr id="326" name="Sisällön paikkamerkki 2"/>
          <p:cNvSpPr/>
          <p:nvPr/>
        </p:nvSpPr>
        <p:spPr>
          <a:xfrm>
            <a:off x="690480" y="1231560"/>
            <a:ext cx="10661040" cy="451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2900" indent="-342900">
              <a:lnSpc>
                <a:spcPct val="90000"/>
              </a:lnSpc>
              <a:buFont typeface="Arial" panose="020B0604020202020204" pitchFamily="34" charset="0"/>
              <a:buChar char="•"/>
              <a:tabLst>
                <a:tab pos="0" algn="l"/>
              </a:tabLst>
            </a:pPr>
            <a:endParaRPr lang="fi-FI" sz="2400" b="0" strike="noStrike" spc="-1" dirty="0">
              <a:solidFill>
                <a:srgbClr val="000000"/>
              </a:solidFill>
              <a:latin typeface="Bodoni MT" panose="02070603080606020203" pitchFamily="18" charset="0"/>
            </a:endParaRPr>
          </a:p>
        </p:txBody>
      </p:sp>
      <p:sp>
        <p:nvSpPr>
          <p:cNvPr id="7" name="Tekstiruutu 6">
            <a:extLst>
              <a:ext uri="{FF2B5EF4-FFF2-40B4-BE49-F238E27FC236}">
                <a16:creationId xmlns:a16="http://schemas.microsoft.com/office/drawing/2014/main" id="{501E0CFA-E1A8-4F89-983F-98918C8B916B}"/>
              </a:ext>
            </a:extLst>
          </p:cNvPr>
          <p:cNvSpPr txBox="1"/>
          <p:nvPr/>
        </p:nvSpPr>
        <p:spPr>
          <a:xfrm>
            <a:off x="838080" y="1347027"/>
            <a:ext cx="9906120" cy="4636334"/>
          </a:xfrm>
          <a:prstGeom prst="rect">
            <a:avLst/>
          </a:prstGeom>
          <a:noFill/>
        </p:spPr>
        <p:txBody>
          <a:bodyPr wrap="square">
            <a:spAutoFit/>
          </a:bodyPr>
          <a:lstStyle/>
          <a:p>
            <a:pPr marL="342900" lvl="0" indent="-342900">
              <a:spcBef>
                <a:spcPts val="390"/>
              </a:spcBef>
              <a:buFont typeface="Arial MT"/>
              <a:buChar char="•"/>
              <a:tabLst>
                <a:tab pos="546735" algn="l"/>
              </a:tabLst>
            </a:pPr>
            <a:r>
              <a:rPr lang="fi-FI" sz="1800" spc="-30" dirty="0">
                <a:effectLst/>
                <a:latin typeface="Times New Roman" panose="02020603050405020304" pitchFamily="18" charset="0"/>
                <a:ea typeface="Arial MT"/>
                <a:cs typeface="Arial MT"/>
              </a:rPr>
              <a:t>Omalta</a:t>
            </a:r>
            <a:r>
              <a:rPr lang="fi-FI" sz="1800" spc="-40" dirty="0">
                <a:effectLst/>
                <a:latin typeface="Times New Roman" panose="02020603050405020304" pitchFamily="18" charset="0"/>
                <a:ea typeface="Arial MT"/>
                <a:cs typeface="Arial MT"/>
              </a:rPr>
              <a:t> </a:t>
            </a:r>
            <a:r>
              <a:rPr lang="fi-FI" sz="1800" spc="-30" dirty="0">
                <a:effectLst/>
                <a:latin typeface="Times New Roman" panose="02020603050405020304" pitchFamily="18" charset="0"/>
                <a:ea typeface="Arial MT"/>
                <a:cs typeface="Arial MT"/>
              </a:rPr>
              <a:t>paikalta</a:t>
            </a:r>
            <a:r>
              <a:rPr lang="fi-FI" sz="1800" spc="-35" dirty="0">
                <a:effectLst/>
                <a:latin typeface="Times New Roman" panose="02020603050405020304" pitchFamily="18" charset="0"/>
                <a:ea typeface="Arial MT"/>
                <a:cs typeface="Arial MT"/>
              </a:rPr>
              <a:t> </a:t>
            </a:r>
            <a:r>
              <a:rPr lang="fi-FI" sz="1800" spc="-30" dirty="0">
                <a:effectLst/>
                <a:latin typeface="Times New Roman" panose="02020603050405020304" pitchFamily="18" charset="0"/>
                <a:ea typeface="Arial MT"/>
                <a:cs typeface="Arial MT"/>
              </a:rPr>
              <a:t>ei</a:t>
            </a:r>
            <a:r>
              <a:rPr lang="fi-FI" sz="1800" spc="-45" dirty="0">
                <a:effectLst/>
                <a:latin typeface="Times New Roman" panose="02020603050405020304" pitchFamily="18" charset="0"/>
                <a:ea typeface="Arial MT"/>
                <a:cs typeface="Arial MT"/>
              </a:rPr>
              <a:t> </a:t>
            </a:r>
            <a:r>
              <a:rPr lang="fi-FI" sz="1800" spc="-30" dirty="0">
                <a:effectLst/>
                <a:latin typeface="Times New Roman" panose="02020603050405020304" pitchFamily="18" charset="0"/>
                <a:ea typeface="Arial MT"/>
                <a:cs typeface="Arial MT"/>
              </a:rPr>
              <a:t>saa</a:t>
            </a:r>
            <a:r>
              <a:rPr lang="fi-FI" sz="1800" spc="-40" dirty="0">
                <a:effectLst/>
                <a:latin typeface="Times New Roman" panose="02020603050405020304" pitchFamily="18" charset="0"/>
                <a:ea typeface="Arial MT"/>
                <a:cs typeface="Arial MT"/>
              </a:rPr>
              <a:t> </a:t>
            </a:r>
            <a:r>
              <a:rPr lang="fi-FI" sz="1800" spc="-30" dirty="0">
                <a:effectLst/>
                <a:latin typeface="Times New Roman" panose="02020603050405020304" pitchFamily="18" charset="0"/>
                <a:ea typeface="Arial MT"/>
                <a:cs typeface="Arial MT"/>
              </a:rPr>
              <a:t>poistua</a:t>
            </a:r>
            <a:r>
              <a:rPr lang="fi-FI" sz="1800" spc="-40" dirty="0">
                <a:effectLst/>
                <a:latin typeface="Times New Roman" panose="02020603050405020304" pitchFamily="18" charset="0"/>
                <a:ea typeface="Arial MT"/>
                <a:cs typeface="Arial MT"/>
              </a:rPr>
              <a:t> </a:t>
            </a:r>
            <a:r>
              <a:rPr lang="fi-FI" sz="1800" spc="-30" dirty="0">
                <a:effectLst/>
                <a:latin typeface="Times New Roman" panose="02020603050405020304" pitchFamily="18" charset="0"/>
                <a:ea typeface="Arial MT"/>
                <a:cs typeface="Arial MT"/>
              </a:rPr>
              <a:t>ilman</a:t>
            </a:r>
            <a:r>
              <a:rPr lang="fi-FI" sz="1800" spc="-40" dirty="0">
                <a:effectLst/>
                <a:latin typeface="Times New Roman" panose="02020603050405020304" pitchFamily="18" charset="0"/>
                <a:ea typeface="Arial MT"/>
                <a:cs typeface="Arial MT"/>
              </a:rPr>
              <a:t> </a:t>
            </a:r>
            <a:r>
              <a:rPr lang="fi-FI" sz="1800" spc="-30" dirty="0">
                <a:effectLst/>
                <a:latin typeface="Times New Roman" panose="02020603050405020304" pitchFamily="18" charset="0"/>
                <a:ea typeface="Arial MT"/>
                <a:cs typeface="Arial MT"/>
              </a:rPr>
              <a:t>valvojan</a:t>
            </a:r>
            <a:r>
              <a:rPr lang="fi-FI" sz="1800" spc="-45" dirty="0">
                <a:effectLst/>
                <a:latin typeface="Times New Roman" panose="02020603050405020304" pitchFamily="18" charset="0"/>
                <a:ea typeface="Arial MT"/>
                <a:cs typeface="Arial MT"/>
              </a:rPr>
              <a:t> </a:t>
            </a:r>
            <a:r>
              <a:rPr lang="fi-FI" sz="1800" spc="-30" dirty="0">
                <a:effectLst/>
                <a:latin typeface="Times New Roman" panose="02020603050405020304" pitchFamily="18" charset="0"/>
                <a:ea typeface="Arial MT"/>
                <a:cs typeface="Arial MT"/>
              </a:rPr>
              <a:t>lupaa</a:t>
            </a:r>
            <a:r>
              <a:rPr lang="fi-FI" sz="1800" spc="-45" dirty="0">
                <a:effectLst/>
                <a:latin typeface="Times New Roman" panose="02020603050405020304" pitchFamily="18" charset="0"/>
                <a:ea typeface="Arial MT"/>
                <a:cs typeface="Arial MT"/>
              </a:rPr>
              <a:t> </a:t>
            </a:r>
            <a:r>
              <a:rPr lang="fi-FI" sz="1800" spc="-30" dirty="0">
                <a:effectLst/>
                <a:latin typeface="Times New Roman" panose="02020603050405020304" pitchFamily="18" charset="0"/>
                <a:ea typeface="Arial MT"/>
                <a:cs typeface="Arial MT"/>
              </a:rPr>
              <a:t>(esim.</a:t>
            </a:r>
            <a:r>
              <a:rPr lang="fi-FI" sz="1800" spc="-35" dirty="0">
                <a:effectLst/>
                <a:latin typeface="Times New Roman" panose="02020603050405020304" pitchFamily="18" charset="0"/>
                <a:ea typeface="Arial MT"/>
                <a:cs typeface="Arial MT"/>
              </a:rPr>
              <a:t> </a:t>
            </a:r>
            <a:r>
              <a:rPr lang="fi-FI" sz="1800" spc="-30" dirty="0">
                <a:effectLst/>
                <a:latin typeface="Times New Roman" panose="02020603050405020304" pitchFamily="18" charset="0"/>
                <a:ea typeface="Arial MT"/>
                <a:cs typeface="Arial MT"/>
              </a:rPr>
              <a:t>WC-käynnille).</a:t>
            </a:r>
            <a:endParaRPr lang="fi-FI" spc="-35" dirty="0">
              <a:latin typeface="Times New Roman" panose="02020603050405020304" pitchFamily="18" charset="0"/>
              <a:ea typeface="Arial MT"/>
              <a:cs typeface="Arial MT"/>
            </a:endParaRPr>
          </a:p>
          <a:p>
            <a:pPr marL="342900" lvl="0" indent="-342900">
              <a:spcBef>
                <a:spcPts val="390"/>
              </a:spcBef>
              <a:buFont typeface="Arial MT"/>
              <a:buChar char="•"/>
              <a:tabLst>
                <a:tab pos="546735" algn="l"/>
              </a:tabLst>
            </a:pPr>
            <a:endParaRPr lang="fi-FI" sz="1800" spc="0" dirty="0">
              <a:effectLst/>
              <a:latin typeface="Times New Roman" panose="02020603050405020304" pitchFamily="18" charset="0"/>
              <a:ea typeface="Arial MT"/>
              <a:cs typeface="Arial MT"/>
            </a:endParaRPr>
          </a:p>
          <a:p>
            <a:pPr marL="342900" lvl="0" indent="-342900">
              <a:spcBef>
                <a:spcPts val="70"/>
              </a:spcBef>
              <a:buFont typeface="Arial MT"/>
              <a:buChar char="•"/>
              <a:tabLst>
                <a:tab pos="546735" algn="l"/>
              </a:tabLst>
            </a:pPr>
            <a:r>
              <a:rPr lang="fi-FI" sz="1800" spc="-30" dirty="0">
                <a:effectLst/>
                <a:latin typeface="Times New Roman" panose="02020603050405020304" pitchFamily="18" charset="0"/>
                <a:ea typeface="Arial MT"/>
                <a:cs typeface="Arial MT"/>
              </a:rPr>
              <a:t>Eväät</a:t>
            </a:r>
            <a:r>
              <a:rPr lang="fi-FI" sz="1800" spc="-10" dirty="0">
                <a:effectLst/>
                <a:latin typeface="Times New Roman" panose="02020603050405020304" pitchFamily="18" charset="0"/>
                <a:ea typeface="Arial MT"/>
                <a:cs typeface="Arial MT"/>
              </a:rPr>
              <a:t> </a:t>
            </a:r>
            <a:r>
              <a:rPr lang="fi-FI" sz="1800" spc="-30" dirty="0">
                <a:effectLst/>
                <a:latin typeface="Times New Roman" panose="02020603050405020304" pitchFamily="18" charset="0"/>
                <a:ea typeface="Arial MT"/>
                <a:cs typeface="Arial MT"/>
              </a:rPr>
              <a:t>pidetään</a:t>
            </a:r>
            <a:r>
              <a:rPr lang="fi-FI" sz="1800" spc="-10" dirty="0">
                <a:effectLst/>
                <a:latin typeface="Times New Roman" panose="02020603050405020304" pitchFamily="18" charset="0"/>
                <a:ea typeface="Arial MT"/>
                <a:cs typeface="Arial MT"/>
              </a:rPr>
              <a:t> </a:t>
            </a:r>
            <a:r>
              <a:rPr lang="fi-FI" sz="1800" spc="-30" dirty="0">
                <a:effectLst/>
                <a:latin typeface="Times New Roman" panose="02020603050405020304" pitchFamily="18" charset="0"/>
                <a:ea typeface="Arial MT"/>
                <a:cs typeface="Arial MT"/>
              </a:rPr>
              <a:t>kokeessa</a:t>
            </a:r>
            <a:r>
              <a:rPr lang="fi-FI" sz="1800" spc="5" dirty="0">
                <a:effectLst/>
                <a:latin typeface="Times New Roman" panose="02020603050405020304" pitchFamily="18" charset="0"/>
                <a:ea typeface="Arial MT"/>
                <a:cs typeface="Arial MT"/>
              </a:rPr>
              <a:t> </a:t>
            </a:r>
            <a:r>
              <a:rPr lang="fi-FI" sz="1800" spc="-30" dirty="0">
                <a:effectLst/>
                <a:latin typeface="Times New Roman" panose="02020603050405020304" pitchFamily="18" charset="0"/>
                <a:ea typeface="Arial MT"/>
                <a:cs typeface="Arial MT"/>
              </a:rPr>
              <a:t>pöydän</a:t>
            </a:r>
            <a:r>
              <a:rPr lang="fi-FI" sz="1800" spc="-10" dirty="0">
                <a:effectLst/>
                <a:latin typeface="Times New Roman" panose="02020603050405020304" pitchFamily="18" charset="0"/>
                <a:ea typeface="Arial MT"/>
                <a:cs typeface="Arial MT"/>
              </a:rPr>
              <a:t> </a:t>
            </a:r>
            <a:r>
              <a:rPr lang="fi-FI" sz="1800" spc="-30" dirty="0">
                <a:effectLst/>
                <a:latin typeface="Times New Roman" panose="02020603050405020304" pitchFamily="18" charset="0"/>
                <a:ea typeface="Arial MT"/>
                <a:cs typeface="Arial MT"/>
              </a:rPr>
              <a:t>vieressä</a:t>
            </a:r>
            <a:r>
              <a:rPr lang="fi-FI" sz="1800" spc="-5" dirty="0">
                <a:effectLst/>
                <a:latin typeface="Times New Roman" panose="02020603050405020304" pitchFamily="18" charset="0"/>
                <a:ea typeface="Arial MT"/>
                <a:cs typeface="Arial MT"/>
              </a:rPr>
              <a:t> </a:t>
            </a:r>
            <a:r>
              <a:rPr lang="fi-FI" sz="1800" spc="-30" dirty="0">
                <a:effectLst/>
                <a:latin typeface="Times New Roman" panose="02020603050405020304" pitchFamily="18" charset="0"/>
                <a:ea typeface="Arial MT"/>
                <a:cs typeface="Arial MT"/>
              </a:rPr>
              <a:t>olevalla</a:t>
            </a:r>
            <a:r>
              <a:rPr lang="fi-FI" sz="1800" spc="0" dirty="0">
                <a:effectLst/>
                <a:latin typeface="Times New Roman" panose="02020603050405020304" pitchFamily="18" charset="0"/>
                <a:ea typeface="Arial MT"/>
                <a:cs typeface="Arial MT"/>
              </a:rPr>
              <a:t> </a:t>
            </a:r>
            <a:r>
              <a:rPr lang="fi-FI" sz="1800" spc="-30" dirty="0">
                <a:effectLst/>
                <a:latin typeface="Times New Roman" panose="02020603050405020304" pitchFamily="18" charset="0"/>
                <a:ea typeface="Arial MT"/>
                <a:cs typeface="Arial MT"/>
              </a:rPr>
              <a:t>tuolilla.</a:t>
            </a:r>
          </a:p>
          <a:p>
            <a:pPr marL="342900" lvl="0" indent="-342900">
              <a:spcBef>
                <a:spcPts val="70"/>
              </a:spcBef>
              <a:buFont typeface="Arial MT"/>
              <a:buChar char="•"/>
              <a:tabLst>
                <a:tab pos="546735" algn="l"/>
              </a:tabLst>
            </a:pPr>
            <a:endParaRPr lang="fi-FI" sz="1800" spc="-30" dirty="0">
              <a:effectLst/>
              <a:latin typeface="Times New Roman" panose="02020603050405020304" pitchFamily="18" charset="0"/>
              <a:ea typeface="Arial MT"/>
              <a:cs typeface="Arial MT"/>
            </a:endParaRPr>
          </a:p>
          <a:p>
            <a:pPr marL="342900" lvl="0" indent="-342900">
              <a:spcBef>
                <a:spcPts val="70"/>
              </a:spcBef>
              <a:buFont typeface="Arial MT"/>
              <a:buChar char="•"/>
              <a:tabLst>
                <a:tab pos="546735" algn="l"/>
              </a:tabLst>
            </a:pPr>
            <a:r>
              <a:rPr lang="fi-FI" spc="-30" dirty="0">
                <a:latin typeface="Times New Roman" panose="02020603050405020304" pitchFamily="18" charset="0"/>
                <a:ea typeface="Arial MT"/>
                <a:cs typeface="Arial MT"/>
              </a:rPr>
              <a:t>Valvojan saa paikalle viittaamalla. Mikäli epäilet teknistä häiriötä, viittaa viipymättä valvoja paikalle! Tekniset häiriöt ovat mahdollisia ja tarvittaessa </a:t>
            </a:r>
            <a:r>
              <a:rPr lang="fi-FI" spc="-30" dirty="0" err="1">
                <a:latin typeface="Times New Roman" panose="02020603050405020304" pitchFamily="18" charset="0"/>
                <a:ea typeface="Arial MT"/>
                <a:cs typeface="Arial MT"/>
              </a:rPr>
              <a:t>YTL:n</a:t>
            </a:r>
            <a:r>
              <a:rPr lang="fi-FI" spc="-30" dirty="0">
                <a:latin typeface="Times New Roman" panose="02020603050405020304" pitchFamily="18" charset="0"/>
                <a:ea typeface="Arial MT"/>
                <a:cs typeface="Arial MT"/>
              </a:rPr>
              <a:t> päätöksellä lisäaikamahdollisuus mikäli kokelaasta riippumaton tilanne kyseessä.</a:t>
            </a:r>
          </a:p>
          <a:p>
            <a:pPr marL="342900" lvl="0" indent="-342900">
              <a:spcBef>
                <a:spcPts val="70"/>
              </a:spcBef>
              <a:buFont typeface="Arial MT"/>
              <a:buChar char="•"/>
              <a:tabLst>
                <a:tab pos="546735" algn="l"/>
              </a:tabLst>
            </a:pPr>
            <a:endParaRPr lang="fi-FI" spc="-30" dirty="0">
              <a:latin typeface="Times New Roman" panose="02020603050405020304" pitchFamily="18" charset="0"/>
              <a:ea typeface="Arial MT"/>
              <a:cs typeface="Arial MT"/>
            </a:endParaRPr>
          </a:p>
          <a:p>
            <a:pPr marL="342900" lvl="0" indent="-342900">
              <a:spcBef>
                <a:spcPts val="70"/>
              </a:spcBef>
              <a:buFont typeface="Arial MT"/>
              <a:buChar char="•"/>
              <a:tabLst>
                <a:tab pos="546735" algn="l"/>
              </a:tabLst>
            </a:pPr>
            <a:r>
              <a:rPr lang="fi-FI" sz="1800" spc="-30" dirty="0">
                <a:effectLst/>
                <a:latin typeface="Times New Roman" panose="02020603050405020304" pitchFamily="18" charset="0"/>
                <a:ea typeface="Arial MT"/>
                <a:cs typeface="Arial MT"/>
              </a:rPr>
              <a:t>Ole huolellinen kirjautuessasi (oikea koe ja kieliversio)</a:t>
            </a:r>
          </a:p>
          <a:p>
            <a:pPr marL="342900" lvl="0" indent="-342900">
              <a:spcBef>
                <a:spcPts val="70"/>
              </a:spcBef>
              <a:buFont typeface="Arial MT"/>
              <a:buChar char="•"/>
              <a:tabLst>
                <a:tab pos="546735" algn="l"/>
              </a:tabLst>
            </a:pPr>
            <a:endParaRPr lang="fi-FI" sz="1800" spc="-30" dirty="0">
              <a:effectLst/>
              <a:latin typeface="Times New Roman" panose="02020603050405020304" pitchFamily="18" charset="0"/>
              <a:ea typeface="Arial MT"/>
              <a:cs typeface="Arial MT"/>
            </a:endParaRPr>
          </a:p>
          <a:p>
            <a:pPr marL="342900" lvl="0" indent="-342900">
              <a:spcBef>
                <a:spcPts val="70"/>
              </a:spcBef>
              <a:buFont typeface="Arial MT"/>
              <a:buChar char="•"/>
              <a:tabLst>
                <a:tab pos="546735" algn="l"/>
              </a:tabLst>
            </a:pPr>
            <a:r>
              <a:rPr lang="fi-FI" spc="-30" dirty="0">
                <a:latin typeface="Times New Roman" panose="02020603050405020304" pitchFamily="18" charset="0"/>
                <a:ea typeface="Arial MT"/>
                <a:cs typeface="Arial MT"/>
              </a:rPr>
              <a:t>Näytönsäästäjä päälle vessareissun ajaksi.</a:t>
            </a:r>
          </a:p>
          <a:p>
            <a:pPr marL="342900" lvl="0" indent="-342900">
              <a:spcBef>
                <a:spcPts val="70"/>
              </a:spcBef>
              <a:buFont typeface="Arial MT"/>
              <a:buChar char="•"/>
              <a:tabLst>
                <a:tab pos="546735" algn="l"/>
              </a:tabLst>
            </a:pPr>
            <a:endParaRPr lang="fi-FI" sz="1800" spc="0" dirty="0">
              <a:effectLst/>
              <a:latin typeface="Times New Roman" panose="02020603050405020304" pitchFamily="18" charset="0"/>
              <a:ea typeface="Arial MT"/>
              <a:cs typeface="Arial MT"/>
            </a:endParaRPr>
          </a:p>
          <a:p>
            <a:pPr marL="342900" lvl="0" indent="-342900">
              <a:spcBef>
                <a:spcPts val="70"/>
              </a:spcBef>
              <a:buFont typeface="Arial MT"/>
              <a:buChar char="•"/>
              <a:tabLst>
                <a:tab pos="546735" algn="l"/>
              </a:tabLst>
            </a:pPr>
            <a:r>
              <a:rPr lang="fi-FI" sz="1800" spc="0" dirty="0">
                <a:effectLst/>
                <a:latin typeface="Times New Roman" panose="02020603050405020304" pitchFamily="18" charset="0"/>
                <a:ea typeface="Arial MT"/>
                <a:cs typeface="Arial MT"/>
              </a:rPr>
              <a:t>Muista </a:t>
            </a:r>
            <a:r>
              <a:rPr lang="fi-FI" sz="1800" spc="0" dirty="0" err="1">
                <a:effectLst/>
                <a:latin typeface="Times New Roman" panose="02020603050405020304" pitchFamily="18" charset="0"/>
                <a:ea typeface="Arial MT"/>
                <a:cs typeface="Arial MT"/>
              </a:rPr>
              <a:t>välitallentaa</a:t>
            </a:r>
            <a:r>
              <a:rPr lang="fi-FI" sz="1800" spc="0" dirty="0">
                <a:effectLst/>
                <a:latin typeface="Times New Roman" panose="02020603050405020304" pitchFamily="18" charset="0"/>
                <a:ea typeface="Arial MT"/>
                <a:cs typeface="Arial MT"/>
              </a:rPr>
              <a:t> (esim. LibreOffice, </a:t>
            </a:r>
            <a:r>
              <a:rPr lang="fi-FI" sz="1800" spc="0" dirty="0" err="1">
                <a:effectLst/>
                <a:latin typeface="Times New Roman" panose="02020603050405020304" pitchFamily="18" charset="0"/>
                <a:ea typeface="Arial MT"/>
                <a:cs typeface="Arial MT"/>
              </a:rPr>
              <a:t>Nspire</a:t>
            </a:r>
            <a:r>
              <a:rPr lang="fi-FI" sz="1800" spc="0" dirty="0">
                <a:effectLst/>
                <a:latin typeface="Times New Roman" panose="02020603050405020304" pitchFamily="18" charset="0"/>
                <a:ea typeface="Arial MT"/>
                <a:cs typeface="Arial MT"/>
              </a:rPr>
              <a:t>). Katso tarkasti, että syötät vastauksesi oikeisiin vastauskenttiin.</a:t>
            </a:r>
          </a:p>
          <a:p>
            <a:pPr marL="342900" marR="227965" lvl="0" indent="-342900">
              <a:lnSpc>
                <a:spcPct val="97000"/>
              </a:lnSpc>
              <a:spcBef>
                <a:spcPts val="1065"/>
              </a:spcBef>
              <a:spcAft>
                <a:spcPts val="0"/>
              </a:spcAft>
              <a:buFont typeface="Arial MT"/>
              <a:buChar char="•"/>
              <a:tabLst>
                <a:tab pos="546735" algn="l"/>
              </a:tabLst>
            </a:pPr>
            <a:endParaRPr lang="fi-FI" sz="2400" spc="0" dirty="0">
              <a:effectLst/>
              <a:latin typeface="Times New Roman" panose="02020603050405020304" pitchFamily="18" charset="0"/>
              <a:ea typeface="Arial MT"/>
              <a:cs typeface="Arial MT"/>
            </a:endParaRPr>
          </a:p>
        </p:txBody>
      </p:sp>
    </p:spTree>
    <p:extLst>
      <p:ext uri="{BB962C8B-B14F-4D97-AF65-F5344CB8AC3E}">
        <p14:creationId xmlns:p14="http://schemas.microsoft.com/office/powerpoint/2010/main" val="515802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Kuva 1"/>
          <p:cNvPicPr/>
          <p:nvPr/>
        </p:nvPicPr>
        <p:blipFill>
          <a:blip r:embed="rId2"/>
          <a:stretch/>
        </p:blipFill>
        <p:spPr>
          <a:xfrm>
            <a:off x="120960" y="5783400"/>
            <a:ext cx="3140640" cy="1049760"/>
          </a:xfrm>
          <a:prstGeom prst="rect">
            <a:avLst/>
          </a:prstGeom>
          <a:ln w="0">
            <a:noFill/>
          </a:ln>
        </p:spPr>
      </p:pic>
      <p:cxnSp>
        <p:nvCxnSpPr>
          <p:cNvPr id="324" name="Suora yhdysviiva 2"/>
          <p:cNvCxnSpPr/>
          <p:nvPr/>
        </p:nvCxnSpPr>
        <p:spPr>
          <a:xfrm>
            <a:off x="0" y="5783040"/>
            <a:ext cx="12193920" cy="2160"/>
          </a:xfrm>
          <a:prstGeom prst="straightConnector1">
            <a:avLst/>
          </a:prstGeom>
          <a:ln w="76200">
            <a:solidFill>
              <a:srgbClr val="2B4A9A"/>
            </a:solidFill>
            <a:round/>
          </a:ln>
        </p:spPr>
      </p:cxnSp>
      <p:sp>
        <p:nvSpPr>
          <p:cNvPr id="325" name="Otsikko 1"/>
          <p:cNvSpPr/>
          <p:nvPr/>
        </p:nvSpPr>
        <p:spPr>
          <a:xfrm>
            <a:off x="838080" y="365040"/>
            <a:ext cx="10513440" cy="98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pPr>
            <a:r>
              <a:rPr lang="fi-FI" sz="4400" b="1" strike="noStrike" spc="-1" dirty="0">
                <a:solidFill>
                  <a:srgbClr val="2B4A9A"/>
                </a:solidFill>
                <a:latin typeface="Garamond"/>
                <a:ea typeface="DejaVu Sans"/>
              </a:rPr>
              <a:t>KOKEEN LOPUKSI</a:t>
            </a:r>
            <a:endParaRPr lang="fi-FI" sz="4400" b="0" strike="noStrike" spc="-1" dirty="0">
              <a:solidFill>
                <a:srgbClr val="000000"/>
              </a:solidFill>
              <a:latin typeface="Arial"/>
            </a:endParaRPr>
          </a:p>
        </p:txBody>
      </p:sp>
      <p:sp>
        <p:nvSpPr>
          <p:cNvPr id="326" name="Sisällön paikkamerkki 2"/>
          <p:cNvSpPr/>
          <p:nvPr/>
        </p:nvSpPr>
        <p:spPr>
          <a:xfrm>
            <a:off x="690480" y="1231560"/>
            <a:ext cx="10661040" cy="451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2900" indent="-342900">
              <a:lnSpc>
                <a:spcPct val="90000"/>
              </a:lnSpc>
              <a:buFont typeface="Arial" panose="020B0604020202020204" pitchFamily="34" charset="0"/>
              <a:buChar char="•"/>
              <a:tabLst>
                <a:tab pos="0" algn="l"/>
              </a:tabLst>
            </a:pPr>
            <a:endParaRPr lang="fi-FI" sz="2400" b="0" strike="noStrike" spc="-1" dirty="0">
              <a:solidFill>
                <a:srgbClr val="000000"/>
              </a:solidFill>
              <a:latin typeface="Bodoni MT" panose="02070603080606020203" pitchFamily="18" charset="0"/>
            </a:endParaRPr>
          </a:p>
        </p:txBody>
      </p:sp>
      <p:sp>
        <p:nvSpPr>
          <p:cNvPr id="7" name="Tekstiruutu 6">
            <a:extLst>
              <a:ext uri="{FF2B5EF4-FFF2-40B4-BE49-F238E27FC236}">
                <a16:creationId xmlns:a16="http://schemas.microsoft.com/office/drawing/2014/main" id="{501E0CFA-E1A8-4F89-983F-98918C8B916B}"/>
              </a:ext>
            </a:extLst>
          </p:cNvPr>
          <p:cNvSpPr txBox="1"/>
          <p:nvPr/>
        </p:nvSpPr>
        <p:spPr>
          <a:xfrm>
            <a:off x="838080" y="1347027"/>
            <a:ext cx="9906120" cy="3880742"/>
          </a:xfrm>
          <a:prstGeom prst="rect">
            <a:avLst/>
          </a:prstGeom>
          <a:noFill/>
        </p:spPr>
        <p:txBody>
          <a:bodyPr wrap="square">
            <a:spAutoFit/>
          </a:bodyPr>
          <a:lstStyle/>
          <a:p>
            <a:pPr marL="342900" marR="227965" lvl="0" indent="-342900">
              <a:lnSpc>
                <a:spcPct val="97000"/>
              </a:lnSpc>
              <a:spcBef>
                <a:spcPts val="1065"/>
              </a:spcBef>
              <a:spcAft>
                <a:spcPts val="0"/>
              </a:spcAft>
              <a:buFont typeface="Arial MT"/>
              <a:buChar char="•"/>
              <a:tabLst>
                <a:tab pos="546735" algn="l"/>
              </a:tabLst>
            </a:pPr>
            <a:r>
              <a:rPr lang="fi-FI" sz="2400" spc="0" dirty="0">
                <a:effectLst/>
                <a:latin typeface="Times New Roman" panose="02020603050405020304" pitchFamily="18" charset="0"/>
                <a:ea typeface="Arial MT"/>
                <a:cs typeface="Arial MT"/>
              </a:rPr>
              <a:t>Muista tarkistaa lopuksi, että olet vastannut oikeaan määrään tehtäviä ja noudattanut </a:t>
            </a:r>
            <a:r>
              <a:rPr lang="fi-FI" sz="2400" spc="0" dirty="0" err="1">
                <a:effectLst/>
                <a:latin typeface="Times New Roman" panose="02020603050405020304" pitchFamily="18" charset="0"/>
                <a:ea typeface="Arial MT"/>
                <a:cs typeface="Arial MT"/>
              </a:rPr>
              <a:t>YTL:n</a:t>
            </a:r>
            <a:r>
              <a:rPr lang="fi-FI" sz="2400" spc="0" dirty="0">
                <a:effectLst/>
                <a:latin typeface="Times New Roman" panose="02020603050405020304" pitchFamily="18" charset="0"/>
                <a:ea typeface="Arial MT"/>
                <a:cs typeface="Arial MT"/>
              </a:rPr>
              <a:t> ohjeistuksia kokeessa.</a:t>
            </a:r>
          </a:p>
          <a:p>
            <a:pPr marL="342900" marR="227965" lvl="0" indent="-342900">
              <a:lnSpc>
                <a:spcPct val="97000"/>
              </a:lnSpc>
              <a:spcBef>
                <a:spcPts val="1065"/>
              </a:spcBef>
              <a:spcAft>
                <a:spcPts val="0"/>
              </a:spcAft>
              <a:buFont typeface="Arial MT"/>
              <a:buChar char="•"/>
              <a:tabLst>
                <a:tab pos="546735" algn="l"/>
              </a:tabLst>
            </a:pPr>
            <a:r>
              <a:rPr lang="fi-FI" sz="2400" b="1" spc="0" dirty="0">
                <a:effectLst/>
                <a:latin typeface="Times New Roman" panose="02020603050405020304" pitchFamily="18" charset="0"/>
                <a:ea typeface="Arial MT"/>
                <a:cs typeface="Arial MT"/>
              </a:rPr>
              <a:t>Kokeen lopuksi klikkaa ”Päätä koe” painiketta ja sammuta tietokone tämän jälkeen. </a:t>
            </a:r>
            <a:r>
              <a:rPr lang="fi-FI" sz="2400" b="1" spc="0" dirty="0" err="1">
                <a:effectLst/>
                <a:latin typeface="Times New Roman" panose="02020603050405020304" pitchFamily="18" charset="0"/>
                <a:ea typeface="Arial MT"/>
                <a:cs typeface="Arial MT"/>
              </a:rPr>
              <a:t>Huom</a:t>
            </a:r>
            <a:r>
              <a:rPr lang="fi-FI" sz="2400" b="1" spc="0" dirty="0">
                <a:effectLst/>
                <a:latin typeface="Times New Roman" panose="02020603050405020304" pitchFamily="18" charset="0"/>
                <a:ea typeface="Arial MT"/>
                <a:cs typeface="Arial MT"/>
              </a:rPr>
              <a:t>! Järjestelmä ei kysy sähköpostiosoitetta, kuten </a:t>
            </a:r>
            <a:r>
              <a:rPr lang="fi-FI" sz="2400" b="1" spc="0" dirty="0" err="1">
                <a:effectLst/>
                <a:latin typeface="Times New Roman" panose="02020603050405020304" pitchFamily="18" charset="0"/>
                <a:ea typeface="Arial MT"/>
                <a:cs typeface="Arial MT"/>
              </a:rPr>
              <a:t>Abittikokeissa</a:t>
            </a:r>
            <a:r>
              <a:rPr lang="fi-FI" sz="2400" b="1" spc="0" dirty="0">
                <a:effectLst/>
                <a:latin typeface="Times New Roman" panose="02020603050405020304" pitchFamily="18" charset="0"/>
                <a:ea typeface="Arial MT"/>
                <a:cs typeface="Arial MT"/>
              </a:rPr>
              <a:t>.</a:t>
            </a:r>
          </a:p>
          <a:p>
            <a:pPr marL="342900" marR="227965" lvl="0" indent="-342900">
              <a:lnSpc>
                <a:spcPct val="97000"/>
              </a:lnSpc>
              <a:spcBef>
                <a:spcPts val="1065"/>
              </a:spcBef>
              <a:spcAft>
                <a:spcPts val="0"/>
              </a:spcAft>
              <a:buFont typeface="Arial MT"/>
              <a:buChar char="•"/>
              <a:tabLst>
                <a:tab pos="546735" algn="l"/>
              </a:tabLst>
            </a:pPr>
            <a:r>
              <a:rPr lang="fi-FI" sz="2400" dirty="0">
                <a:latin typeface="Times New Roman" panose="02020603050405020304" pitchFamily="18" charset="0"/>
                <a:ea typeface="Arial MT"/>
                <a:cs typeface="Arial MT"/>
              </a:rPr>
              <a:t>Kerää tavarat ja palauta kaikki paperit sekä USB-tikku valvojan pöydälle.</a:t>
            </a:r>
          </a:p>
          <a:p>
            <a:pPr marL="342900" marR="227965" lvl="0" indent="-342900">
              <a:lnSpc>
                <a:spcPct val="97000"/>
              </a:lnSpc>
              <a:spcBef>
                <a:spcPts val="1065"/>
              </a:spcBef>
              <a:spcAft>
                <a:spcPts val="0"/>
              </a:spcAft>
              <a:buFont typeface="Arial MT"/>
              <a:buChar char="•"/>
              <a:tabLst>
                <a:tab pos="546735" algn="l"/>
              </a:tabLst>
            </a:pPr>
            <a:r>
              <a:rPr lang="fi-FI" sz="2400" spc="0" dirty="0">
                <a:effectLst/>
                <a:latin typeface="Times New Roman" panose="02020603050405020304" pitchFamily="18" charset="0"/>
                <a:ea typeface="Arial MT"/>
                <a:cs typeface="Arial MT"/>
              </a:rPr>
              <a:t>Odota, että valvoja tarkistaa tietosi ja antaa luvan poistua salista.</a:t>
            </a:r>
          </a:p>
          <a:p>
            <a:pPr marL="342900" marR="227965" lvl="0" indent="-342900">
              <a:lnSpc>
                <a:spcPct val="97000"/>
              </a:lnSpc>
              <a:spcBef>
                <a:spcPts val="1065"/>
              </a:spcBef>
              <a:spcAft>
                <a:spcPts val="0"/>
              </a:spcAft>
              <a:buFont typeface="Arial MT"/>
              <a:buChar char="•"/>
              <a:tabLst>
                <a:tab pos="546735" algn="l"/>
              </a:tabLst>
            </a:pPr>
            <a:r>
              <a:rPr lang="fi-FI" sz="2400" dirty="0">
                <a:latin typeface="Times New Roman" panose="02020603050405020304" pitchFamily="18" charset="0"/>
                <a:ea typeface="Arial MT"/>
                <a:cs typeface="Arial MT"/>
              </a:rPr>
              <a:t>Kiinnitäthän huomiota johtoihin ja mahdollisimman hiljaiseen liikkumiseen salissa.</a:t>
            </a:r>
            <a:endParaRPr lang="fi-FI" sz="2400" spc="0" dirty="0">
              <a:effectLst/>
              <a:latin typeface="Times New Roman" panose="02020603050405020304" pitchFamily="18" charset="0"/>
              <a:ea typeface="Arial MT"/>
              <a:cs typeface="Arial MT"/>
            </a:endParaRPr>
          </a:p>
        </p:txBody>
      </p:sp>
    </p:spTree>
    <p:extLst>
      <p:ext uri="{BB962C8B-B14F-4D97-AF65-F5344CB8AC3E}">
        <p14:creationId xmlns:p14="http://schemas.microsoft.com/office/powerpoint/2010/main" val="3433585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Kuva 1"/>
          <p:cNvPicPr/>
          <p:nvPr/>
        </p:nvPicPr>
        <p:blipFill>
          <a:blip r:embed="rId2"/>
          <a:stretch/>
        </p:blipFill>
        <p:spPr>
          <a:xfrm>
            <a:off x="120960" y="5783400"/>
            <a:ext cx="3140640" cy="1049760"/>
          </a:xfrm>
          <a:prstGeom prst="rect">
            <a:avLst/>
          </a:prstGeom>
          <a:ln w="0">
            <a:noFill/>
          </a:ln>
        </p:spPr>
      </p:pic>
      <p:cxnSp>
        <p:nvCxnSpPr>
          <p:cNvPr id="324" name="Suora yhdysviiva 2"/>
          <p:cNvCxnSpPr/>
          <p:nvPr/>
        </p:nvCxnSpPr>
        <p:spPr>
          <a:xfrm>
            <a:off x="0" y="5783040"/>
            <a:ext cx="12193920" cy="2160"/>
          </a:xfrm>
          <a:prstGeom prst="straightConnector1">
            <a:avLst/>
          </a:prstGeom>
          <a:ln w="76200">
            <a:solidFill>
              <a:srgbClr val="2B4A9A"/>
            </a:solidFill>
            <a:round/>
          </a:ln>
        </p:spPr>
      </p:cxnSp>
      <p:sp>
        <p:nvSpPr>
          <p:cNvPr id="325" name="Otsikko 1"/>
          <p:cNvSpPr/>
          <p:nvPr/>
        </p:nvSpPr>
        <p:spPr>
          <a:xfrm>
            <a:off x="838080" y="365040"/>
            <a:ext cx="10513440" cy="98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pPr>
            <a:r>
              <a:rPr lang="fi-FI" sz="4400" b="1" spc="-1" dirty="0">
                <a:solidFill>
                  <a:srgbClr val="2B4A9A"/>
                </a:solidFill>
                <a:latin typeface="Garamond"/>
                <a:ea typeface="DejaVu Sans"/>
              </a:rPr>
              <a:t>	YO-KIRJOITUSTEN JÄLKEEN</a:t>
            </a:r>
            <a:endParaRPr lang="fi-FI" sz="4400" b="0" strike="noStrike" spc="-1" dirty="0">
              <a:solidFill>
                <a:srgbClr val="000000"/>
              </a:solidFill>
              <a:latin typeface="Arial"/>
            </a:endParaRPr>
          </a:p>
        </p:txBody>
      </p:sp>
      <p:sp>
        <p:nvSpPr>
          <p:cNvPr id="326" name="Sisällön paikkamerkki 2"/>
          <p:cNvSpPr/>
          <p:nvPr/>
        </p:nvSpPr>
        <p:spPr>
          <a:xfrm>
            <a:off x="690480" y="1231560"/>
            <a:ext cx="10661040" cy="451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2900" indent="-342900">
              <a:lnSpc>
                <a:spcPct val="90000"/>
              </a:lnSpc>
              <a:buFont typeface="Arial" panose="020B0604020202020204" pitchFamily="34" charset="0"/>
              <a:buChar char="•"/>
              <a:tabLst>
                <a:tab pos="0" algn="l"/>
              </a:tabLst>
            </a:pPr>
            <a:endParaRPr lang="fi-FI" sz="2400" b="0" strike="noStrike" spc="-1" dirty="0">
              <a:solidFill>
                <a:srgbClr val="000000"/>
              </a:solidFill>
              <a:latin typeface="Bodoni MT" panose="02070603080606020203" pitchFamily="18" charset="0"/>
            </a:endParaRPr>
          </a:p>
        </p:txBody>
      </p:sp>
      <p:sp>
        <p:nvSpPr>
          <p:cNvPr id="7" name="Tekstiruutu 6">
            <a:extLst>
              <a:ext uri="{FF2B5EF4-FFF2-40B4-BE49-F238E27FC236}">
                <a16:creationId xmlns:a16="http://schemas.microsoft.com/office/drawing/2014/main" id="{501E0CFA-E1A8-4F89-983F-98918C8B916B}"/>
              </a:ext>
            </a:extLst>
          </p:cNvPr>
          <p:cNvSpPr txBox="1"/>
          <p:nvPr/>
        </p:nvSpPr>
        <p:spPr>
          <a:xfrm>
            <a:off x="838080" y="1347027"/>
            <a:ext cx="9906120" cy="4639860"/>
          </a:xfrm>
          <a:prstGeom prst="rect">
            <a:avLst/>
          </a:prstGeom>
          <a:noFill/>
        </p:spPr>
        <p:txBody>
          <a:bodyPr wrap="square">
            <a:spAutoFit/>
          </a:bodyPr>
          <a:lstStyle/>
          <a:p>
            <a:pPr marL="342900" marR="20320" lvl="0" indent="-342900">
              <a:lnSpc>
                <a:spcPct val="111000"/>
              </a:lnSpc>
              <a:spcBef>
                <a:spcPts val="90"/>
              </a:spcBef>
              <a:spcAft>
                <a:spcPts val="0"/>
              </a:spcAft>
              <a:buFont typeface="Symbol" panose="05050102010706020507" pitchFamily="18" charset="2"/>
              <a:buChar char=""/>
              <a:tabLst>
                <a:tab pos="546735" algn="l"/>
              </a:tabLst>
            </a:pPr>
            <a:r>
              <a:rPr lang="fi-FI" sz="1800" spc="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Mikäli olet valmistumassa keväällä, niin palauta lainassa olleet materiaalit ja tarvikkeet </a:t>
            </a:r>
            <a:r>
              <a:rPr lang="fi-FI" dirty="0">
                <a:solidFill>
                  <a:srgbClr val="333333"/>
                </a:solidFill>
                <a:latin typeface="Times New Roman" panose="02020603050405020304" pitchFamily="18" charset="0"/>
                <a:ea typeface="Symbol" panose="05050102010706020507" pitchFamily="18" charset="2"/>
                <a:cs typeface="Symbol" panose="05050102010706020507" pitchFamily="18" charset="2"/>
              </a:rPr>
              <a:t> (</a:t>
            </a:r>
            <a:r>
              <a:rPr lang="fi-FI" sz="1800" spc="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läppäri</a:t>
            </a:r>
            <a:r>
              <a:rPr lang="fi-FI" dirty="0">
                <a:solidFill>
                  <a:srgbClr val="333333"/>
                </a:solidFill>
                <a:latin typeface="Times New Roman" panose="02020603050405020304" pitchFamily="18" charset="0"/>
                <a:ea typeface="Symbol" panose="05050102010706020507" pitchFamily="18" charset="2"/>
                <a:cs typeface="Symbol" panose="05050102010706020507" pitchFamily="18" charset="2"/>
              </a:rPr>
              <a:t> ja</a:t>
            </a:r>
            <a:r>
              <a:rPr lang="fi-FI" sz="1800" spc="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virtajohto ICT tuelle, lokerikon avain ja kirjat lukion kansliaan) viimeistään yo-kirjoituspäivänä tai viimeistään 2.4.2026 mennessä.</a:t>
            </a:r>
          </a:p>
          <a:p>
            <a:pPr marL="342900" marR="20320" lvl="0" indent="-342900">
              <a:lnSpc>
                <a:spcPct val="111000"/>
              </a:lnSpc>
              <a:spcBef>
                <a:spcPts val="90"/>
              </a:spcBef>
              <a:spcAft>
                <a:spcPts val="0"/>
              </a:spcAft>
              <a:buFont typeface="Symbol" panose="05050102010706020507" pitchFamily="18" charset="2"/>
              <a:buChar char=""/>
              <a:tabLst>
                <a:tab pos="546735" algn="l"/>
              </a:tabLst>
            </a:pPr>
            <a:endParaRPr lang="fi-FI" sz="1800" spc="0" dirty="0">
              <a:effectLst/>
              <a:latin typeface="Times New Roman" panose="02020603050405020304" pitchFamily="18" charset="0"/>
              <a:ea typeface="Symbol" panose="05050102010706020507" pitchFamily="18" charset="2"/>
              <a:cs typeface="Symbol" panose="05050102010706020507" pitchFamily="18" charset="2"/>
            </a:endParaRPr>
          </a:p>
          <a:p>
            <a:pPr marL="342900" marR="20320" lvl="0" indent="-342900">
              <a:lnSpc>
                <a:spcPct val="111000"/>
              </a:lnSpc>
              <a:spcBef>
                <a:spcPts val="90"/>
              </a:spcBef>
              <a:spcAft>
                <a:spcPts val="0"/>
              </a:spcAft>
              <a:buFont typeface="Symbol" panose="05050102010706020507" pitchFamily="18" charset="2"/>
              <a:buChar char=""/>
              <a:tabLst>
                <a:tab pos="546735" algn="l"/>
              </a:tabLst>
            </a:pP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YO-kokeet</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arvostellaan</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alustavasti</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lukiolla.</a:t>
            </a:r>
            <a:r>
              <a:rPr lang="fi-FI" sz="1800" spc="-6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Lopulliset</a:t>
            </a:r>
            <a:r>
              <a:rPr lang="fi-FI" sz="1800" spc="-3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arvosanat opiskelija löytää</a:t>
            </a:r>
            <a:r>
              <a:rPr lang="fi-FI" sz="1800" spc="-3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Wilmasta</a:t>
            </a:r>
            <a:r>
              <a:rPr lang="fi-FI" sz="1800" spc="-3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tulosten</a:t>
            </a:r>
            <a:r>
              <a:rPr lang="fi-FI" sz="1800" spc="-4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julkaisun</a:t>
            </a:r>
            <a:r>
              <a:rPr lang="fi-FI" sz="1800" spc="-4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jälkeen</a:t>
            </a:r>
            <a:r>
              <a:rPr lang="fi-FI" sz="1800" spc="-2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(alustavasti</a:t>
            </a:r>
            <a:r>
              <a:rPr lang="fi-FI" sz="1800" spc="-3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12.5.2026).</a:t>
            </a:r>
            <a:r>
              <a:rPr lang="fi-FI" sz="1800" spc="-3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Opiskelijat</a:t>
            </a:r>
            <a:r>
              <a:rPr lang="fi-FI" sz="1800" spc="-4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näkevät</a:t>
            </a:r>
            <a:r>
              <a:rPr lang="fi-FI" sz="1800" spc="-3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myös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koesuorituksensa osoitteesta </a:t>
            </a:r>
            <a:r>
              <a:rPr lang="fi-FI" sz="1800" u="sng" spc="-10" dirty="0">
                <a:solidFill>
                  <a:srgbClr val="0000FF"/>
                </a:solidFill>
                <a:effectLst/>
                <a:latin typeface="Times New Roman" panose="02020603050405020304" pitchFamily="18" charset="0"/>
                <a:ea typeface="Symbol" panose="05050102010706020507" pitchFamily="18" charset="2"/>
                <a:cs typeface="Symbol" panose="05050102010706020507" pitchFamily="18" charset="2"/>
                <a:hlinkClick r:id="rId3"/>
              </a:rPr>
              <a:t>https://opintopolku.fi/oma-opintopolku/</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13.5.2026 alkaen (arvio).</a:t>
            </a:r>
          </a:p>
          <a:p>
            <a:pPr marL="342900" marR="20320" lvl="0" indent="-342900">
              <a:lnSpc>
                <a:spcPct val="111000"/>
              </a:lnSpc>
              <a:spcBef>
                <a:spcPts val="90"/>
              </a:spcBef>
              <a:spcAft>
                <a:spcPts val="0"/>
              </a:spcAft>
              <a:buFont typeface="Symbol" panose="05050102010706020507" pitchFamily="18" charset="2"/>
              <a:buChar char=""/>
              <a:tabLst>
                <a:tab pos="546735" algn="l"/>
              </a:tabLst>
            </a:pPr>
            <a:endParaRPr lang="fi-FI" sz="1800" spc="0" dirty="0">
              <a:effectLst/>
              <a:latin typeface="Times New Roman" panose="02020603050405020304" pitchFamily="18" charset="0"/>
              <a:ea typeface="Symbol" panose="05050102010706020507" pitchFamily="18" charset="2"/>
              <a:cs typeface="Symbol" panose="05050102010706020507" pitchFamily="18" charset="2"/>
            </a:endParaRPr>
          </a:p>
          <a:p>
            <a:pPr marL="342900" marR="15240" lvl="0" indent="-342900">
              <a:lnSpc>
                <a:spcPct val="111000"/>
              </a:lnSpc>
              <a:spcBef>
                <a:spcPts val="90"/>
              </a:spcBef>
              <a:buFont typeface="Symbol" panose="05050102010706020507" pitchFamily="18" charset="2"/>
              <a:buChar char=""/>
              <a:tabLst>
                <a:tab pos="546735" algn="l"/>
              </a:tabLst>
            </a:pP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Mikäli</a:t>
            </a:r>
            <a:r>
              <a:rPr lang="fi-FI" sz="1800" spc="-7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epäilet,</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että</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YO-tulokset</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ovat</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virheellisiä,</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ota</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yhteys</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aineenopettajaasi</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tai</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rehtoriin</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asian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selvittämiseksi.</a:t>
            </a:r>
            <a:r>
              <a:rPr lang="fi-FI" sz="1800" spc="-2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Opiskelija</a:t>
            </a:r>
            <a:r>
              <a:rPr lang="fi-FI" sz="1800" spc="-3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voi</a:t>
            </a:r>
            <a:r>
              <a:rPr lang="fi-FI" sz="1800" spc="-2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tehdä</a:t>
            </a:r>
            <a:r>
              <a:rPr lang="fi-FI" sz="1800" spc="-2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arvioinnista </a:t>
            </a:r>
            <a:r>
              <a:rPr lang="fi-FI" sz="1800" spc="-20" dirty="0" err="1">
                <a:solidFill>
                  <a:srgbClr val="333333"/>
                </a:solidFill>
                <a:effectLst/>
                <a:latin typeface="Times New Roman" panose="02020603050405020304" pitchFamily="18" charset="0"/>
                <a:ea typeface="Symbol" panose="05050102010706020507" pitchFamily="18" charset="2"/>
                <a:cs typeface="Symbol" panose="05050102010706020507" pitchFamily="18" charset="2"/>
              </a:rPr>
              <a:t>YTL:lle</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oikaisuvaatimuksen itse (tai</a:t>
            </a:r>
            <a:r>
              <a:rPr lang="fi-FI" sz="1800" spc="-2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alle</a:t>
            </a:r>
            <a:r>
              <a:rPr lang="fi-FI" sz="1800" spc="-2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18-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vuotiaan</a:t>
            </a:r>
            <a:r>
              <a:rPr lang="fi-FI" sz="1800" spc="-7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kokelaan</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huoltaja).</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Hakemus</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on</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jätettävä</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14</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päivän</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kuluessa</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arvosteluiden</a:t>
            </a:r>
            <a:r>
              <a:rPr lang="fi-FI" sz="1800" spc="-6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julkaisusta </a:t>
            </a:r>
            <a:r>
              <a:rPr lang="fi-FI" sz="1800" spc="-2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ja se on </a:t>
            </a:r>
            <a:r>
              <a:rPr lang="fi-FI" sz="1800" spc="-3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maksullinen. Oikaisuvaatimus tehdään </a:t>
            </a:r>
            <a:r>
              <a:rPr lang="fi-FI" sz="1800" spc="-30" dirty="0" err="1">
                <a:solidFill>
                  <a:srgbClr val="333333"/>
                </a:solidFill>
                <a:effectLst/>
                <a:latin typeface="Times New Roman" panose="02020603050405020304" pitchFamily="18" charset="0"/>
                <a:ea typeface="Symbol" panose="05050102010706020507" pitchFamily="18" charset="2"/>
                <a:cs typeface="Symbol" panose="05050102010706020507" pitchFamily="18" charset="2"/>
              </a:rPr>
              <a:t>YTL:n</a:t>
            </a:r>
            <a:r>
              <a:rPr lang="fi-FI" sz="1800" spc="-3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sähköisessä asiointipalvelussa ja maksu palautetaan,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mikäli</a:t>
            </a:r>
            <a:r>
              <a:rPr lang="fi-FI" sz="1800" spc="-2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arvosana</a:t>
            </a:r>
            <a:r>
              <a:rPr lang="fi-FI" sz="1800" spc="-2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tai</a:t>
            </a:r>
            <a:r>
              <a:rPr lang="fi-FI" sz="1800" spc="-2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pistemäärä</a:t>
            </a:r>
            <a:r>
              <a:rPr lang="fi-FI" sz="1800" spc="-2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muuttuu</a:t>
            </a:r>
            <a:r>
              <a:rPr lang="fi-FI" sz="1800" spc="-2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oikaisuvaatimuksen</a:t>
            </a:r>
            <a:r>
              <a:rPr lang="fi-FI" sz="1800" spc="-25"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 </a:t>
            </a:r>
            <a:r>
              <a:rPr lang="fi-FI" sz="1800" spc="-10" dirty="0">
                <a:solidFill>
                  <a:srgbClr val="333333"/>
                </a:solidFill>
                <a:effectLst/>
                <a:latin typeface="Times New Roman" panose="02020603050405020304" pitchFamily="18" charset="0"/>
                <a:ea typeface="Symbol" panose="05050102010706020507" pitchFamily="18" charset="2"/>
                <a:cs typeface="Symbol" panose="05050102010706020507" pitchFamily="18" charset="2"/>
              </a:rPr>
              <a:t>johdosta.</a:t>
            </a:r>
            <a:endParaRPr lang="fi-FI" sz="1800" spc="0" dirty="0">
              <a:effectLst/>
              <a:latin typeface="Times New Roman" panose="02020603050405020304" pitchFamily="18" charset="0"/>
              <a:ea typeface="Symbol" panose="05050102010706020507" pitchFamily="18" charset="2"/>
              <a:cs typeface="Symbol" panose="05050102010706020507" pitchFamily="18" charset="2"/>
            </a:endParaRPr>
          </a:p>
          <a:p>
            <a:pPr marL="342900" marR="227965" lvl="0" indent="-342900">
              <a:lnSpc>
                <a:spcPct val="97000"/>
              </a:lnSpc>
              <a:spcBef>
                <a:spcPts val="1065"/>
              </a:spcBef>
              <a:spcAft>
                <a:spcPts val="0"/>
              </a:spcAft>
              <a:buFont typeface="Arial MT"/>
              <a:buChar char="•"/>
              <a:tabLst>
                <a:tab pos="546735" algn="l"/>
              </a:tabLst>
            </a:pPr>
            <a:endParaRPr lang="fi-FI" sz="2400" spc="0" dirty="0">
              <a:effectLst/>
              <a:latin typeface="Times New Roman" panose="02020603050405020304" pitchFamily="18" charset="0"/>
              <a:ea typeface="Arial MT"/>
              <a:cs typeface="Arial MT"/>
            </a:endParaRPr>
          </a:p>
        </p:txBody>
      </p:sp>
    </p:spTree>
    <p:extLst>
      <p:ext uri="{BB962C8B-B14F-4D97-AF65-F5344CB8AC3E}">
        <p14:creationId xmlns:p14="http://schemas.microsoft.com/office/powerpoint/2010/main" val="2066554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Kuva 1"/>
          <p:cNvPicPr/>
          <p:nvPr/>
        </p:nvPicPr>
        <p:blipFill>
          <a:blip r:embed="rId2"/>
          <a:stretch/>
        </p:blipFill>
        <p:spPr>
          <a:xfrm>
            <a:off x="120960" y="5783400"/>
            <a:ext cx="3140640" cy="1049760"/>
          </a:xfrm>
          <a:prstGeom prst="rect">
            <a:avLst/>
          </a:prstGeom>
          <a:ln w="0">
            <a:noFill/>
          </a:ln>
        </p:spPr>
      </p:pic>
      <p:cxnSp>
        <p:nvCxnSpPr>
          <p:cNvPr id="324" name="Suora yhdysviiva 2"/>
          <p:cNvCxnSpPr/>
          <p:nvPr/>
        </p:nvCxnSpPr>
        <p:spPr>
          <a:xfrm>
            <a:off x="0" y="5783040"/>
            <a:ext cx="12193920" cy="2160"/>
          </a:xfrm>
          <a:prstGeom prst="straightConnector1">
            <a:avLst/>
          </a:prstGeom>
          <a:ln w="76200">
            <a:solidFill>
              <a:srgbClr val="2B4A9A"/>
            </a:solidFill>
            <a:round/>
          </a:ln>
        </p:spPr>
      </p:cxnSp>
      <p:sp>
        <p:nvSpPr>
          <p:cNvPr id="325" name="Otsikko 1"/>
          <p:cNvSpPr/>
          <p:nvPr/>
        </p:nvSpPr>
        <p:spPr>
          <a:xfrm>
            <a:off x="838080" y="365040"/>
            <a:ext cx="10513440" cy="98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pPr>
            <a:r>
              <a:rPr lang="fi-FI" sz="4400" b="1" spc="-1" dirty="0">
                <a:solidFill>
                  <a:srgbClr val="2B4A9A"/>
                </a:solidFill>
                <a:latin typeface="Garamond"/>
                <a:ea typeface="DejaVu Sans"/>
              </a:rPr>
              <a:t>LAKKIAISET</a:t>
            </a:r>
            <a:endParaRPr lang="fi-FI" sz="4400" b="0" strike="noStrike" spc="-1" dirty="0">
              <a:solidFill>
                <a:srgbClr val="000000"/>
              </a:solidFill>
              <a:latin typeface="Arial"/>
            </a:endParaRPr>
          </a:p>
        </p:txBody>
      </p:sp>
      <p:sp>
        <p:nvSpPr>
          <p:cNvPr id="326" name="Sisällön paikkamerkki 2"/>
          <p:cNvSpPr/>
          <p:nvPr/>
        </p:nvSpPr>
        <p:spPr>
          <a:xfrm>
            <a:off x="690480" y="1231560"/>
            <a:ext cx="10661040" cy="451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2900" indent="-342900">
              <a:lnSpc>
                <a:spcPct val="90000"/>
              </a:lnSpc>
              <a:buFont typeface="Arial" panose="020B0604020202020204" pitchFamily="34" charset="0"/>
              <a:buChar char="•"/>
              <a:tabLst>
                <a:tab pos="0" algn="l"/>
              </a:tabLst>
            </a:pPr>
            <a:endParaRPr lang="fi-FI" sz="2400" b="0" strike="noStrike" spc="-1" dirty="0">
              <a:solidFill>
                <a:srgbClr val="000000"/>
              </a:solidFill>
              <a:latin typeface="Bodoni MT" panose="02070603080606020203" pitchFamily="18" charset="0"/>
            </a:endParaRPr>
          </a:p>
        </p:txBody>
      </p:sp>
      <p:sp>
        <p:nvSpPr>
          <p:cNvPr id="7" name="Tekstiruutu 6">
            <a:extLst>
              <a:ext uri="{FF2B5EF4-FFF2-40B4-BE49-F238E27FC236}">
                <a16:creationId xmlns:a16="http://schemas.microsoft.com/office/drawing/2014/main" id="{501E0CFA-E1A8-4F89-983F-98918C8B916B}"/>
              </a:ext>
            </a:extLst>
          </p:cNvPr>
          <p:cNvSpPr txBox="1"/>
          <p:nvPr/>
        </p:nvSpPr>
        <p:spPr>
          <a:xfrm>
            <a:off x="838080" y="1347027"/>
            <a:ext cx="9906120" cy="2306722"/>
          </a:xfrm>
          <a:prstGeom prst="rect">
            <a:avLst/>
          </a:prstGeom>
          <a:noFill/>
        </p:spPr>
        <p:txBody>
          <a:bodyPr wrap="square">
            <a:spAutoFit/>
          </a:bodyPr>
          <a:lstStyle/>
          <a:p>
            <a:pPr marL="342900" marR="227965" lvl="0" indent="-342900">
              <a:lnSpc>
                <a:spcPct val="97000"/>
              </a:lnSpc>
              <a:spcBef>
                <a:spcPts val="1065"/>
              </a:spcBef>
              <a:spcAft>
                <a:spcPts val="0"/>
              </a:spcAft>
              <a:buFont typeface="Arial MT"/>
              <a:buChar char="•"/>
              <a:tabLst>
                <a:tab pos="546735" algn="l"/>
              </a:tabLst>
            </a:pPr>
            <a:r>
              <a:rPr lang="fi-FI" sz="2400" spc="0" dirty="0">
                <a:effectLst/>
                <a:latin typeface="Times New Roman" panose="02020603050405020304" pitchFamily="18" charset="0"/>
                <a:ea typeface="Arial MT"/>
                <a:cs typeface="Arial MT"/>
              </a:rPr>
              <a:t>Lakkiaisia juhlitaan lauantaina 30.5.2026 klo 10.00</a:t>
            </a:r>
          </a:p>
          <a:p>
            <a:pPr marL="342900" marR="227965" lvl="0" indent="-342900">
              <a:lnSpc>
                <a:spcPct val="97000"/>
              </a:lnSpc>
              <a:spcBef>
                <a:spcPts val="1065"/>
              </a:spcBef>
              <a:spcAft>
                <a:spcPts val="0"/>
              </a:spcAft>
              <a:buFont typeface="Arial MT"/>
              <a:buChar char="•"/>
              <a:tabLst>
                <a:tab pos="546735" algn="l"/>
              </a:tabLst>
            </a:pPr>
            <a:endParaRPr lang="fi-FI" sz="2400" dirty="0">
              <a:latin typeface="Times New Roman" panose="02020603050405020304" pitchFamily="18" charset="0"/>
              <a:ea typeface="Arial MT"/>
              <a:cs typeface="Arial MT"/>
            </a:endParaRPr>
          </a:p>
          <a:p>
            <a:pPr marL="342900" marR="227965" lvl="0" indent="-342900">
              <a:lnSpc>
                <a:spcPct val="97000"/>
              </a:lnSpc>
              <a:spcBef>
                <a:spcPts val="1065"/>
              </a:spcBef>
              <a:spcAft>
                <a:spcPts val="0"/>
              </a:spcAft>
              <a:buFont typeface="Arial MT"/>
              <a:buChar char="•"/>
              <a:tabLst>
                <a:tab pos="546735" algn="l"/>
              </a:tabLst>
            </a:pPr>
            <a:r>
              <a:rPr lang="fi-FI" sz="2400" spc="0" dirty="0">
                <a:effectLst/>
                <a:latin typeface="Times New Roman" panose="02020603050405020304" pitchFamily="18" charset="0"/>
                <a:ea typeface="Arial MT"/>
                <a:cs typeface="Arial MT"/>
              </a:rPr>
              <a:t>Lakkiaisharjoitukset perjantaina 29.5. klo 14.00 Arkadia-hallissa. YO-lakki mukaan harjoituksiin.</a:t>
            </a:r>
          </a:p>
          <a:p>
            <a:pPr marL="342900" marR="227965" lvl="0" indent="-342900">
              <a:lnSpc>
                <a:spcPct val="97000"/>
              </a:lnSpc>
              <a:spcBef>
                <a:spcPts val="1065"/>
              </a:spcBef>
              <a:spcAft>
                <a:spcPts val="0"/>
              </a:spcAft>
              <a:buFont typeface="Arial MT"/>
              <a:buChar char="•"/>
              <a:tabLst>
                <a:tab pos="546735" algn="l"/>
              </a:tabLst>
            </a:pPr>
            <a:endParaRPr lang="fi-FI" sz="2400" spc="0" dirty="0">
              <a:effectLst/>
              <a:latin typeface="Times New Roman" panose="02020603050405020304" pitchFamily="18" charset="0"/>
              <a:ea typeface="Arial MT"/>
              <a:cs typeface="Arial MT"/>
            </a:endParaRPr>
          </a:p>
        </p:txBody>
      </p:sp>
    </p:spTree>
    <p:extLst>
      <p:ext uri="{BB962C8B-B14F-4D97-AF65-F5344CB8AC3E}">
        <p14:creationId xmlns:p14="http://schemas.microsoft.com/office/powerpoint/2010/main" val="22923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Kuva 1"/>
          <p:cNvPicPr/>
          <p:nvPr/>
        </p:nvPicPr>
        <p:blipFill>
          <a:blip r:embed="rId2"/>
          <a:stretch/>
        </p:blipFill>
        <p:spPr>
          <a:xfrm>
            <a:off x="120960" y="5783400"/>
            <a:ext cx="3140640" cy="1049760"/>
          </a:xfrm>
          <a:prstGeom prst="rect">
            <a:avLst/>
          </a:prstGeom>
          <a:ln w="0">
            <a:noFill/>
          </a:ln>
        </p:spPr>
      </p:pic>
      <p:cxnSp>
        <p:nvCxnSpPr>
          <p:cNvPr id="324" name="Suora yhdysviiva 2"/>
          <p:cNvCxnSpPr/>
          <p:nvPr/>
        </p:nvCxnSpPr>
        <p:spPr>
          <a:xfrm>
            <a:off x="0" y="5783040"/>
            <a:ext cx="12193920" cy="2160"/>
          </a:xfrm>
          <a:prstGeom prst="straightConnector1">
            <a:avLst/>
          </a:prstGeom>
          <a:ln w="76200">
            <a:solidFill>
              <a:srgbClr val="2B4A9A"/>
            </a:solidFill>
            <a:round/>
          </a:ln>
        </p:spPr>
      </p:cxnSp>
      <p:sp>
        <p:nvSpPr>
          <p:cNvPr id="325" name="Otsikko 1"/>
          <p:cNvSpPr/>
          <p:nvPr/>
        </p:nvSpPr>
        <p:spPr>
          <a:xfrm>
            <a:off x="838080" y="365040"/>
            <a:ext cx="10513440" cy="98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5000" lnSpcReduction="10000"/>
          </a:bodyPr>
          <a:lstStyle/>
          <a:p>
            <a:pPr>
              <a:lnSpc>
                <a:spcPct val="90000"/>
              </a:lnSpc>
            </a:pPr>
            <a:r>
              <a:rPr lang="fi-FI" sz="4400" b="1" strike="noStrike" spc="-1" dirty="0">
                <a:solidFill>
                  <a:srgbClr val="2B4A9A"/>
                </a:solidFill>
                <a:latin typeface="Garamond"/>
                <a:ea typeface="DejaVu Sans"/>
              </a:rPr>
              <a:t>YO-KOKEIDEN UUSINTA/KOROTTAMINEN</a:t>
            </a:r>
            <a:endParaRPr lang="fi-FI" sz="4400" b="0" strike="noStrike" spc="-1" dirty="0">
              <a:solidFill>
                <a:srgbClr val="000000"/>
              </a:solidFill>
              <a:latin typeface="Arial"/>
            </a:endParaRPr>
          </a:p>
        </p:txBody>
      </p:sp>
      <p:sp>
        <p:nvSpPr>
          <p:cNvPr id="326" name="Sisällön paikkamerkki 2"/>
          <p:cNvSpPr/>
          <p:nvPr/>
        </p:nvSpPr>
        <p:spPr>
          <a:xfrm>
            <a:off x="690480" y="1231560"/>
            <a:ext cx="10661040" cy="451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2900" indent="-342900">
              <a:lnSpc>
                <a:spcPct val="90000"/>
              </a:lnSpc>
              <a:buFont typeface="Arial" panose="020B0604020202020204" pitchFamily="34" charset="0"/>
              <a:buChar char="•"/>
              <a:tabLst>
                <a:tab pos="0" algn="l"/>
              </a:tabLst>
            </a:pPr>
            <a:endParaRPr lang="fi-FI" sz="2400" b="0" strike="noStrike" spc="-1" dirty="0">
              <a:solidFill>
                <a:srgbClr val="000000"/>
              </a:solidFill>
              <a:latin typeface="Bodoni MT" panose="02070603080606020203" pitchFamily="18" charset="0"/>
            </a:endParaRPr>
          </a:p>
        </p:txBody>
      </p:sp>
      <p:sp>
        <p:nvSpPr>
          <p:cNvPr id="7" name="Tekstiruutu 6">
            <a:extLst>
              <a:ext uri="{FF2B5EF4-FFF2-40B4-BE49-F238E27FC236}">
                <a16:creationId xmlns:a16="http://schemas.microsoft.com/office/drawing/2014/main" id="{501E0CFA-E1A8-4F89-983F-98918C8B916B}"/>
              </a:ext>
            </a:extLst>
          </p:cNvPr>
          <p:cNvSpPr txBox="1"/>
          <p:nvPr/>
        </p:nvSpPr>
        <p:spPr>
          <a:xfrm>
            <a:off x="838080" y="1347027"/>
            <a:ext cx="9906120" cy="2165657"/>
          </a:xfrm>
          <a:prstGeom prst="rect">
            <a:avLst/>
          </a:prstGeom>
          <a:noFill/>
        </p:spPr>
        <p:txBody>
          <a:bodyPr wrap="square">
            <a:spAutoFit/>
          </a:bodyPr>
          <a:lstStyle/>
          <a:p>
            <a:pPr marL="342900" marR="227965" lvl="0" indent="-342900">
              <a:lnSpc>
                <a:spcPct val="97000"/>
              </a:lnSpc>
              <a:spcBef>
                <a:spcPts val="1065"/>
              </a:spcBef>
              <a:spcAft>
                <a:spcPts val="0"/>
              </a:spcAft>
              <a:buFont typeface="Arial MT"/>
              <a:buChar char="•"/>
              <a:tabLst>
                <a:tab pos="546735" algn="l"/>
              </a:tabLst>
            </a:pPr>
            <a:r>
              <a:rPr lang="fi-FI" sz="2400" dirty="0">
                <a:latin typeface="Times New Roman" panose="02020603050405020304" pitchFamily="18" charset="0"/>
                <a:ea typeface="Arial MT"/>
                <a:cs typeface="Arial MT"/>
              </a:rPr>
              <a:t>Mikäli haluat osallistua syksyn 2026 YO-kirjoituksiin, ilmoittaudu 18.5.2026 mennessä. Lisätietoja opinto-ohjaajilta. Opoilta saat tarvittaessa apua myös jatko-ohjaukseen liittyen.</a:t>
            </a:r>
            <a:endParaRPr lang="fi-FI" sz="2400" spc="0" dirty="0">
              <a:effectLst/>
              <a:latin typeface="Times New Roman" panose="02020603050405020304" pitchFamily="18" charset="0"/>
              <a:ea typeface="Arial MT"/>
              <a:cs typeface="Arial MT"/>
            </a:endParaRPr>
          </a:p>
          <a:p>
            <a:pPr marL="342900" marR="227965" lvl="0" indent="-342900">
              <a:lnSpc>
                <a:spcPct val="97000"/>
              </a:lnSpc>
              <a:spcBef>
                <a:spcPts val="1065"/>
              </a:spcBef>
              <a:spcAft>
                <a:spcPts val="0"/>
              </a:spcAft>
              <a:buFont typeface="Arial MT"/>
              <a:buChar char="•"/>
              <a:tabLst>
                <a:tab pos="546735" algn="l"/>
              </a:tabLst>
            </a:pPr>
            <a:endParaRPr lang="fi-FI" sz="2400" dirty="0">
              <a:latin typeface="Times New Roman" panose="02020603050405020304" pitchFamily="18" charset="0"/>
              <a:ea typeface="Arial MT"/>
              <a:cs typeface="Arial MT"/>
            </a:endParaRPr>
          </a:p>
          <a:p>
            <a:pPr marR="227965" lvl="0">
              <a:lnSpc>
                <a:spcPct val="97000"/>
              </a:lnSpc>
              <a:spcBef>
                <a:spcPts val="1065"/>
              </a:spcBef>
              <a:spcAft>
                <a:spcPts val="0"/>
              </a:spcAft>
              <a:tabLst>
                <a:tab pos="546735" algn="l"/>
              </a:tabLst>
            </a:pPr>
            <a:endParaRPr lang="fi-FI" sz="2400" spc="0" dirty="0">
              <a:effectLst/>
              <a:latin typeface="Times New Roman" panose="02020603050405020304" pitchFamily="18" charset="0"/>
              <a:ea typeface="Arial MT"/>
              <a:cs typeface="Arial MT"/>
            </a:endParaRPr>
          </a:p>
        </p:txBody>
      </p:sp>
    </p:spTree>
    <p:extLst>
      <p:ext uri="{BB962C8B-B14F-4D97-AF65-F5344CB8AC3E}">
        <p14:creationId xmlns:p14="http://schemas.microsoft.com/office/powerpoint/2010/main" val="2198155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Kuva 1"/>
          <p:cNvPicPr/>
          <p:nvPr/>
        </p:nvPicPr>
        <p:blipFill>
          <a:blip r:embed="rId2"/>
          <a:stretch/>
        </p:blipFill>
        <p:spPr>
          <a:xfrm>
            <a:off x="120960" y="5783400"/>
            <a:ext cx="3140640" cy="1049760"/>
          </a:xfrm>
          <a:prstGeom prst="rect">
            <a:avLst/>
          </a:prstGeom>
          <a:ln w="0">
            <a:noFill/>
          </a:ln>
        </p:spPr>
      </p:pic>
      <p:cxnSp>
        <p:nvCxnSpPr>
          <p:cNvPr id="361" name="Suora yhdysviiva 2"/>
          <p:cNvCxnSpPr/>
          <p:nvPr/>
        </p:nvCxnSpPr>
        <p:spPr>
          <a:xfrm>
            <a:off x="0" y="5783040"/>
            <a:ext cx="12193920" cy="2160"/>
          </a:xfrm>
          <a:prstGeom prst="straightConnector1">
            <a:avLst/>
          </a:prstGeom>
          <a:ln w="76200">
            <a:solidFill>
              <a:srgbClr val="2B4A9A"/>
            </a:solidFill>
            <a:round/>
          </a:ln>
        </p:spPr>
      </p:cxnSp>
      <p:sp>
        <p:nvSpPr>
          <p:cNvPr id="362" name="Otsikko 1"/>
          <p:cNvSpPr/>
          <p:nvPr/>
        </p:nvSpPr>
        <p:spPr>
          <a:xfrm>
            <a:off x="838080" y="365040"/>
            <a:ext cx="10513440" cy="98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pPr>
            <a:r>
              <a:rPr lang="fi-FI" sz="4400" b="1" strike="noStrike" spc="-1">
                <a:solidFill>
                  <a:srgbClr val="2B4A9A"/>
                </a:solidFill>
                <a:latin typeface="Garamond"/>
                <a:ea typeface="DejaVu Sans"/>
              </a:rPr>
              <a:t>Yhteenveto</a:t>
            </a:r>
            <a:endParaRPr lang="fi-FI" sz="4400" b="0" strike="noStrike" spc="-1">
              <a:solidFill>
                <a:srgbClr val="000000"/>
              </a:solidFill>
              <a:latin typeface="Arial"/>
            </a:endParaRPr>
          </a:p>
        </p:txBody>
      </p:sp>
      <p:sp>
        <p:nvSpPr>
          <p:cNvPr id="363" name="Sisällön paikkamerkki 2"/>
          <p:cNvSpPr/>
          <p:nvPr/>
        </p:nvSpPr>
        <p:spPr>
          <a:xfrm>
            <a:off x="838080" y="1149840"/>
            <a:ext cx="10513440" cy="442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1388" lnSpcReduction="20000"/>
          </a:bodyPr>
          <a:lstStyle/>
          <a:p>
            <a:pPr marL="204840" indent="-204840">
              <a:lnSpc>
                <a:spcPct val="90000"/>
              </a:lnSpc>
              <a:spcBef>
                <a:spcPts val="1001"/>
              </a:spcBef>
              <a:buClr>
                <a:srgbClr val="000000"/>
              </a:buClr>
              <a:buFont typeface="Arial"/>
              <a:buChar char="•"/>
            </a:pPr>
            <a:r>
              <a:rPr lang="fi-FI" sz="2800" b="1" strike="noStrike" spc="-1" dirty="0">
                <a:solidFill>
                  <a:srgbClr val="000000"/>
                </a:solidFill>
                <a:latin typeface="Garamond"/>
                <a:ea typeface="DejaVu Sans"/>
              </a:rPr>
              <a:t>Kevään 2026 YO-kirjoitusten osallistumisoikeuden osalta opintosuoritukset oltava valmiina (pakolliset, K/O ei riitä) 2.3.2026 mennessä </a:t>
            </a:r>
            <a:endParaRPr lang="fi-FI" sz="2800" b="0" strike="noStrike" spc="-1" dirty="0">
              <a:solidFill>
                <a:srgbClr val="000000"/>
              </a:solidFill>
              <a:latin typeface="Arial"/>
            </a:endParaRPr>
          </a:p>
          <a:p>
            <a:pPr marL="204840" indent="-204840">
              <a:lnSpc>
                <a:spcPct val="90000"/>
              </a:lnSpc>
              <a:spcBef>
                <a:spcPts val="1001"/>
              </a:spcBef>
              <a:buClr>
                <a:srgbClr val="000000"/>
              </a:buClr>
              <a:buFont typeface="Arial"/>
              <a:buChar char="•"/>
            </a:pPr>
            <a:endParaRPr lang="fi-FI" sz="2800" b="0" strike="noStrike" spc="-1" dirty="0">
              <a:solidFill>
                <a:srgbClr val="000000"/>
              </a:solidFill>
              <a:latin typeface="Arial"/>
            </a:endParaRPr>
          </a:p>
          <a:p>
            <a:pPr marL="204840" indent="-204840">
              <a:lnSpc>
                <a:spcPct val="90000"/>
              </a:lnSpc>
              <a:spcBef>
                <a:spcPts val="1001"/>
              </a:spcBef>
              <a:buClr>
                <a:srgbClr val="000000"/>
              </a:buClr>
              <a:buFont typeface="Arial"/>
              <a:buChar char="•"/>
            </a:pPr>
            <a:r>
              <a:rPr lang="fi-FI" sz="2800" b="0" strike="noStrike" spc="-1" dirty="0">
                <a:solidFill>
                  <a:srgbClr val="000000"/>
                </a:solidFill>
                <a:latin typeface="Garamond"/>
                <a:ea typeface="DejaVu Sans"/>
              </a:rPr>
              <a:t>Mikäli tavoitteena valmistua</a:t>
            </a:r>
            <a:r>
              <a:rPr lang="fi-FI" sz="2800" spc="-1" dirty="0">
                <a:solidFill>
                  <a:srgbClr val="000000"/>
                </a:solidFill>
                <a:latin typeface="Arial"/>
              </a:rPr>
              <a:t> </a:t>
            </a:r>
            <a:r>
              <a:rPr lang="fi-FI" sz="2800" spc="-1" dirty="0">
                <a:solidFill>
                  <a:srgbClr val="000000"/>
                </a:solidFill>
                <a:latin typeface="Garamond"/>
                <a:ea typeface="DejaVu Sans"/>
              </a:rPr>
              <a:t>kevään 2026 lakkiaisissa </a:t>
            </a:r>
          </a:p>
          <a:p>
            <a:pPr>
              <a:lnSpc>
                <a:spcPct val="90000"/>
              </a:lnSpc>
              <a:spcBef>
                <a:spcPts val="1001"/>
              </a:spcBef>
              <a:buClr>
                <a:srgbClr val="000000"/>
              </a:buClr>
            </a:pPr>
            <a:r>
              <a:rPr lang="fi-FI" sz="2800" spc="-1" dirty="0">
                <a:solidFill>
                  <a:srgbClr val="000000"/>
                </a:solidFill>
                <a:latin typeface="Garamond"/>
                <a:ea typeface="DejaVu Sans"/>
              </a:rPr>
              <a:t>	- kaikki opinnot oltava suoritettu 30.4.2026 mennessä </a:t>
            </a:r>
          </a:p>
          <a:p>
            <a:pPr>
              <a:lnSpc>
                <a:spcPct val="90000"/>
              </a:lnSpc>
              <a:spcBef>
                <a:spcPts val="1001"/>
              </a:spcBef>
              <a:buClr>
                <a:srgbClr val="000000"/>
              </a:buClr>
            </a:pPr>
            <a:r>
              <a:rPr lang="fi-FI" sz="2800" spc="-1" dirty="0">
                <a:solidFill>
                  <a:srgbClr val="000000"/>
                </a:solidFill>
                <a:latin typeface="Garamond"/>
                <a:ea typeface="DejaVu Sans"/>
              </a:rPr>
              <a:t>	- oppimäärässä ei ole liikaa hylättyjä arvosanoja</a:t>
            </a:r>
          </a:p>
          <a:p>
            <a:pPr>
              <a:lnSpc>
                <a:spcPct val="90000"/>
              </a:lnSpc>
              <a:spcBef>
                <a:spcPts val="1001"/>
              </a:spcBef>
              <a:buClr>
                <a:srgbClr val="000000"/>
              </a:buClr>
            </a:pPr>
            <a:r>
              <a:rPr lang="fi-FI" sz="2800" spc="-1" dirty="0">
                <a:solidFill>
                  <a:srgbClr val="000000"/>
                </a:solidFill>
                <a:latin typeface="Garamond"/>
                <a:ea typeface="DejaVu Sans"/>
              </a:rPr>
              <a:t>	- riittävä määrä valtakunnallisia valinnaisia opintoja</a:t>
            </a:r>
          </a:p>
          <a:p>
            <a:pPr>
              <a:lnSpc>
                <a:spcPct val="90000"/>
              </a:lnSpc>
              <a:spcBef>
                <a:spcPts val="1001"/>
              </a:spcBef>
              <a:buClr>
                <a:srgbClr val="000000"/>
              </a:buClr>
            </a:pPr>
            <a:r>
              <a:rPr lang="fi-FI" sz="2800" spc="-1" dirty="0">
                <a:solidFill>
                  <a:srgbClr val="000000"/>
                </a:solidFill>
                <a:latin typeface="Garamond"/>
                <a:ea typeface="DejaVu Sans"/>
              </a:rPr>
              <a:t>	- mahdolliset pyynnöt päättötodistukseen liittyen jätetty kirjallisesti, esim. S-		suoritusmerkinnät</a:t>
            </a:r>
          </a:p>
          <a:p>
            <a:pPr>
              <a:lnSpc>
                <a:spcPct val="90000"/>
              </a:lnSpc>
              <a:spcBef>
                <a:spcPts val="1001"/>
              </a:spcBef>
              <a:buClr>
                <a:srgbClr val="000000"/>
              </a:buClr>
            </a:pPr>
            <a:r>
              <a:rPr lang="fi-FI" sz="2800" spc="-1" dirty="0">
                <a:solidFill>
                  <a:srgbClr val="000000"/>
                </a:solidFill>
                <a:latin typeface="Garamond"/>
                <a:ea typeface="DejaVu Sans"/>
              </a:rPr>
              <a:t>	- palauta lainassa olevat oppimateriaalit, läppäri, virtajohto, lokerikon avain yms. 	Viimeistään 2.4.2026.</a:t>
            </a:r>
          </a:p>
          <a:p>
            <a:pPr>
              <a:lnSpc>
                <a:spcPct val="90000"/>
              </a:lnSpc>
              <a:spcBef>
                <a:spcPts val="1001"/>
              </a:spcBef>
              <a:buClr>
                <a:srgbClr val="000000"/>
              </a:buClr>
            </a:pPr>
            <a:r>
              <a:rPr lang="fi-FI" sz="2800" b="0" strike="noStrike" spc="-1" dirty="0">
                <a:solidFill>
                  <a:srgbClr val="000000"/>
                </a:solidFill>
                <a:latin typeface="Arial"/>
              </a:rPr>
              <a:t>	</a:t>
            </a:r>
          </a:p>
          <a:p>
            <a:pPr marL="204840" indent="-204840">
              <a:lnSpc>
                <a:spcPct val="90000"/>
              </a:lnSpc>
              <a:spcBef>
                <a:spcPts val="1001"/>
              </a:spcBef>
              <a:buClr>
                <a:srgbClr val="000000"/>
              </a:buClr>
              <a:buFont typeface="Arial"/>
              <a:buChar char="•"/>
            </a:pPr>
            <a:endParaRPr lang="fi-FI" sz="2800" b="0" strike="noStrike" spc="-1" dirty="0">
              <a:solidFill>
                <a:srgbClr val="000000"/>
              </a:solidFill>
              <a:latin typeface="Arial"/>
            </a:endParaRPr>
          </a:p>
          <a:p>
            <a:pPr marL="204840" indent="-204840">
              <a:lnSpc>
                <a:spcPct val="90000"/>
              </a:lnSpc>
              <a:spcBef>
                <a:spcPts val="1001"/>
              </a:spcBef>
              <a:buClr>
                <a:srgbClr val="000000"/>
              </a:buClr>
              <a:buFont typeface="Arial"/>
              <a:buChar char="•"/>
            </a:pPr>
            <a:endParaRPr lang="fi-FI" sz="2800" b="0" strike="noStrike" spc="-1" dirty="0">
              <a:solidFill>
                <a:srgbClr val="000000"/>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Picture 4"/>
          <p:cNvPicPr/>
          <p:nvPr/>
        </p:nvPicPr>
        <p:blipFill>
          <a:blip r:embed="rId2"/>
          <a:stretch/>
        </p:blipFill>
        <p:spPr>
          <a:xfrm>
            <a:off x="6320880" y="3510000"/>
            <a:ext cx="5480640" cy="3094920"/>
          </a:xfrm>
          <a:prstGeom prst="rect">
            <a:avLst/>
          </a:prstGeom>
          <a:ln w="0">
            <a:noFill/>
          </a:ln>
        </p:spPr>
      </p:pic>
      <p:sp>
        <p:nvSpPr>
          <p:cNvPr id="365" name="PlaceHolder 1"/>
          <p:cNvSpPr>
            <a:spLocks noGrp="1"/>
          </p:cNvSpPr>
          <p:nvPr>
            <p:ph type="title"/>
          </p:nvPr>
        </p:nvSpPr>
        <p:spPr>
          <a:xfrm>
            <a:off x="1523880" y="1841400"/>
            <a:ext cx="9141840" cy="2385360"/>
          </a:xfrm>
          <a:prstGeom prst="rect">
            <a:avLst/>
          </a:prstGeom>
          <a:noFill/>
          <a:ln w="0">
            <a:noFill/>
          </a:ln>
        </p:spPr>
        <p:txBody>
          <a:bodyPr lIns="0" tIns="0" rIns="0" bIns="0" anchor="b">
            <a:normAutofit fontScale="90000"/>
          </a:bodyPr>
          <a:lstStyle/>
          <a:p>
            <a:pPr indent="0" algn="ctr">
              <a:lnSpc>
                <a:spcPct val="90000"/>
              </a:lnSpc>
              <a:buNone/>
              <a:tabLst>
                <a:tab pos="0" algn="l"/>
              </a:tabLst>
            </a:pPr>
            <a:r>
              <a:rPr lang="fi-FI" sz="6000" b="1" spc="-1" dirty="0">
                <a:solidFill>
                  <a:srgbClr val="000000"/>
                </a:solidFill>
                <a:latin typeface="Garamond"/>
              </a:rPr>
              <a:t>TSEMPPIÄ YO-KIRJOITUKSIIN </a:t>
            </a:r>
            <a:r>
              <a:rPr lang="fi-FI" sz="6000" b="1" strike="noStrike" spc="-1" dirty="0">
                <a:solidFill>
                  <a:srgbClr val="000000"/>
                </a:solidFill>
                <a:latin typeface="Garamond"/>
              </a:rPr>
              <a:t> VALMISTAUTUMISEEN!</a:t>
            </a:r>
            <a:endParaRPr lang="fi-FI" sz="6000" b="0" strike="noStrike" spc="-1" dirty="0">
              <a:solidFill>
                <a:srgbClr val="000000"/>
              </a:solidFill>
              <a:latin typeface="Arial"/>
            </a:endParaRPr>
          </a:p>
        </p:txBody>
      </p:sp>
      <p:pic>
        <p:nvPicPr>
          <p:cNvPr id="366" name="Kuva 5"/>
          <p:cNvPicPr/>
          <p:nvPr/>
        </p:nvPicPr>
        <p:blipFill>
          <a:blip r:embed="rId3"/>
          <a:stretch/>
        </p:blipFill>
        <p:spPr>
          <a:xfrm>
            <a:off x="388080" y="227160"/>
            <a:ext cx="2855520" cy="226476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Kuva 1"/>
          <p:cNvPicPr/>
          <p:nvPr/>
        </p:nvPicPr>
        <p:blipFill>
          <a:blip r:embed="rId2"/>
          <a:stretch/>
        </p:blipFill>
        <p:spPr>
          <a:xfrm>
            <a:off x="120960" y="5783400"/>
            <a:ext cx="3140640" cy="1049760"/>
          </a:xfrm>
          <a:prstGeom prst="rect">
            <a:avLst/>
          </a:prstGeom>
          <a:ln w="0">
            <a:noFill/>
          </a:ln>
        </p:spPr>
      </p:pic>
      <p:cxnSp>
        <p:nvCxnSpPr>
          <p:cNvPr id="357" name="Suora yhdysviiva 2"/>
          <p:cNvCxnSpPr/>
          <p:nvPr/>
        </p:nvCxnSpPr>
        <p:spPr>
          <a:xfrm>
            <a:off x="0" y="5783040"/>
            <a:ext cx="12193920" cy="2160"/>
          </a:xfrm>
          <a:prstGeom prst="straightConnector1">
            <a:avLst/>
          </a:prstGeom>
          <a:ln w="76200">
            <a:solidFill>
              <a:srgbClr val="2B4A9A"/>
            </a:solidFill>
            <a:round/>
          </a:ln>
        </p:spPr>
      </p:cxnSp>
      <p:sp>
        <p:nvSpPr>
          <p:cNvPr id="358" name="Otsikko 1"/>
          <p:cNvSpPr/>
          <p:nvPr/>
        </p:nvSpPr>
        <p:spPr>
          <a:xfrm>
            <a:off x="838080" y="365040"/>
            <a:ext cx="10513440" cy="98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pPr>
            <a:r>
              <a:rPr lang="fi-FI" sz="4400" b="1" strike="noStrike" spc="-1">
                <a:solidFill>
                  <a:srgbClr val="2B4A9A"/>
                </a:solidFill>
                <a:latin typeface="Garamond"/>
                <a:ea typeface="DejaVu Sans"/>
              </a:rPr>
              <a:t>TUTUSTU OHJEISTUKSIIN!</a:t>
            </a:r>
            <a:endParaRPr lang="fi-FI" sz="4400" b="0" strike="noStrike" spc="-1">
              <a:solidFill>
                <a:srgbClr val="000000"/>
              </a:solidFill>
              <a:latin typeface="Arial"/>
            </a:endParaRPr>
          </a:p>
        </p:txBody>
      </p:sp>
      <p:sp>
        <p:nvSpPr>
          <p:cNvPr id="359" name="Sisällön paikkamerkki 2"/>
          <p:cNvSpPr/>
          <p:nvPr/>
        </p:nvSpPr>
        <p:spPr>
          <a:xfrm>
            <a:off x="1139040" y="1491840"/>
            <a:ext cx="9913680" cy="408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402840" indent="-402840">
              <a:lnSpc>
                <a:spcPct val="115000"/>
              </a:lnSpc>
              <a:spcBef>
                <a:spcPts val="400"/>
              </a:spcBef>
              <a:spcAft>
                <a:spcPts val="799"/>
              </a:spcAft>
              <a:buClr>
                <a:srgbClr val="000000"/>
              </a:buClr>
              <a:buFont typeface="Symbol"/>
              <a:buChar char=""/>
            </a:pPr>
            <a:r>
              <a:rPr lang="fi-FI" sz="1800" b="1" strike="noStrike" spc="-1" dirty="0" err="1">
                <a:solidFill>
                  <a:srgbClr val="000000"/>
                </a:solidFill>
                <a:highlight>
                  <a:srgbClr val="FFFFFF"/>
                </a:highlight>
                <a:latin typeface="Garamond"/>
                <a:ea typeface="Calibri"/>
              </a:rPr>
              <a:t>YTL:n</a:t>
            </a:r>
            <a:r>
              <a:rPr lang="fi-FI" sz="1800" b="1" strike="noStrike" spc="-1" dirty="0">
                <a:solidFill>
                  <a:srgbClr val="000000"/>
                </a:solidFill>
                <a:highlight>
                  <a:srgbClr val="FFFFFF"/>
                </a:highlight>
                <a:latin typeface="Garamond"/>
                <a:ea typeface="Calibri"/>
              </a:rPr>
              <a:t> kokelaan tiedote kevään 2026 kirjoituksista: </a:t>
            </a:r>
            <a:r>
              <a:rPr lang="fi-FI" sz="1800" b="1" u="sng" strike="noStrike" spc="-1" dirty="0">
                <a:solidFill>
                  <a:srgbClr val="0563C1"/>
                </a:solidFill>
                <a:highlight>
                  <a:srgbClr val="FFFFFF"/>
                </a:highlight>
                <a:uFillTx/>
                <a:latin typeface="Garamond"/>
                <a:ea typeface="Calibri"/>
                <a:hlinkClick r:id="rId3"/>
              </a:rPr>
              <a:t>https://www.ylioppilastutkinto.fi/fi/tutkinnon-suorittaminen/tietoa-kokelaalle</a:t>
            </a:r>
            <a:r>
              <a:rPr lang="fi-FI" sz="1800" b="1" strike="noStrike" spc="-1" dirty="0">
                <a:solidFill>
                  <a:srgbClr val="000000"/>
                </a:solidFill>
                <a:highlight>
                  <a:srgbClr val="FFFFFF"/>
                </a:highlight>
                <a:latin typeface="Garamond"/>
                <a:ea typeface="Calibri"/>
              </a:rPr>
              <a:t> </a:t>
            </a:r>
            <a:endParaRPr lang="fi-FI" sz="1800" b="0" strike="noStrike" spc="-1" dirty="0">
              <a:solidFill>
                <a:srgbClr val="000000"/>
              </a:solidFill>
              <a:latin typeface="Arial"/>
            </a:endParaRPr>
          </a:p>
          <a:p>
            <a:pPr>
              <a:lnSpc>
                <a:spcPct val="115000"/>
              </a:lnSpc>
              <a:spcBef>
                <a:spcPts val="400"/>
              </a:spcBef>
              <a:spcAft>
                <a:spcPts val="799"/>
              </a:spcAft>
            </a:pPr>
            <a:endParaRPr lang="fi-FI" sz="1800" b="0" strike="noStrike" spc="-1" dirty="0">
              <a:solidFill>
                <a:srgbClr val="000000"/>
              </a:solidFill>
              <a:latin typeface="Arial"/>
            </a:endParaRPr>
          </a:p>
          <a:p>
            <a:pPr marL="402840" indent="-402840">
              <a:lnSpc>
                <a:spcPct val="115000"/>
              </a:lnSpc>
              <a:spcBef>
                <a:spcPts val="400"/>
              </a:spcBef>
              <a:spcAft>
                <a:spcPts val="799"/>
              </a:spcAft>
              <a:buClr>
                <a:srgbClr val="000000"/>
              </a:buClr>
              <a:buFont typeface="Symbol"/>
              <a:buChar char=""/>
            </a:pPr>
            <a:r>
              <a:rPr lang="fi-FI" sz="1800" b="0" strike="noStrike" spc="-1" dirty="0" err="1">
                <a:solidFill>
                  <a:srgbClr val="000000"/>
                </a:solidFill>
                <a:highlight>
                  <a:srgbClr val="FFFFFF"/>
                </a:highlight>
                <a:latin typeface="Garamond"/>
                <a:ea typeface="Calibri"/>
              </a:rPr>
              <a:t>YTL:n</a:t>
            </a:r>
            <a:r>
              <a:rPr lang="fi-FI" sz="1800" b="0" strike="noStrike" spc="-1" dirty="0">
                <a:solidFill>
                  <a:srgbClr val="000000"/>
                </a:solidFill>
                <a:highlight>
                  <a:srgbClr val="FFFFFF"/>
                </a:highlight>
                <a:latin typeface="Garamond"/>
                <a:ea typeface="Calibri"/>
              </a:rPr>
              <a:t> kaikki ohjeet löytyvät sivulta </a:t>
            </a:r>
            <a:r>
              <a:rPr lang="fi-FI" sz="1800" b="0" u="sng" strike="noStrike" spc="-1" dirty="0">
                <a:solidFill>
                  <a:srgbClr val="0563C1"/>
                </a:solidFill>
                <a:highlight>
                  <a:srgbClr val="FFFFFF"/>
                </a:highlight>
                <a:uFillTx/>
                <a:latin typeface="Garamond"/>
                <a:ea typeface="Calibri"/>
                <a:hlinkClick r:id="rId4"/>
              </a:rPr>
              <a:t>https://www.ylioppilastutkinto.fi/fi/tutkinnon-toimeenpano/maaraykset-ja-ohjeet</a:t>
            </a:r>
            <a:endParaRPr lang="fi-FI" sz="1800" b="0" strike="noStrike" spc="-1" dirty="0">
              <a:solidFill>
                <a:srgbClr val="000000"/>
              </a:solidFill>
              <a:latin typeface="Arial"/>
            </a:endParaRPr>
          </a:p>
          <a:p>
            <a:pPr>
              <a:lnSpc>
                <a:spcPct val="115000"/>
              </a:lnSpc>
              <a:spcBef>
                <a:spcPts val="400"/>
              </a:spcBef>
              <a:spcAft>
                <a:spcPts val="799"/>
              </a:spcAft>
            </a:pPr>
            <a:endParaRPr lang="fi-FI" sz="1800" b="0" strike="noStrike" spc="-1" dirty="0">
              <a:solidFill>
                <a:srgbClr val="000000"/>
              </a:solidFill>
              <a:latin typeface="Arial"/>
            </a:endParaRPr>
          </a:p>
          <a:p>
            <a:pPr marL="402840" indent="-402840">
              <a:lnSpc>
                <a:spcPct val="115000"/>
              </a:lnSpc>
              <a:spcBef>
                <a:spcPts val="400"/>
              </a:spcBef>
              <a:spcAft>
                <a:spcPts val="799"/>
              </a:spcAft>
              <a:buClr>
                <a:srgbClr val="000000"/>
              </a:buClr>
              <a:buFont typeface="Symbol"/>
              <a:buChar char=""/>
            </a:pPr>
            <a:r>
              <a:rPr lang="fi-FI" sz="1800" b="0" strike="noStrike" spc="-1" dirty="0">
                <a:solidFill>
                  <a:srgbClr val="000000"/>
                </a:solidFill>
                <a:latin typeface="Garamond"/>
                <a:ea typeface="Calibri"/>
              </a:rPr>
              <a:t>Ylen abitreenien arkisto vanhoista yo-kokeista: </a:t>
            </a:r>
            <a:r>
              <a:rPr lang="fi-FI" sz="1800" b="0" u="sng" strike="noStrike" spc="-1" dirty="0">
                <a:solidFill>
                  <a:srgbClr val="0563C1"/>
                </a:solidFill>
                <a:uFillTx/>
                <a:latin typeface="Garamond"/>
                <a:ea typeface="Calibri"/>
                <a:hlinkClick r:id="rId5"/>
              </a:rPr>
              <a:t>https://yle.fi/aihe/abitreenit#section-186245</a:t>
            </a:r>
            <a:endParaRPr lang="fi-FI" sz="1800" b="0" u="sng" strike="noStrike" spc="-1" dirty="0">
              <a:solidFill>
                <a:srgbClr val="0563C1"/>
              </a:solidFill>
              <a:uFillTx/>
              <a:latin typeface="Garamond"/>
              <a:ea typeface="Calibri"/>
            </a:endParaRPr>
          </a:p>
          <a:p>
            <a:pPr marL="402840" indent="-402840">
              <a:lnSpc>
                <a:spcPct val="115000"/>
              </a:lnSpc>
              <a:spcBef>
                <a:spcPts val="400"/>
              </a:spcBef>
              <a:spcAft>
                <a:spcPts val="799"/>
              </a:spcAft>
              <a:buClr>
                <a:srgbClr val="000000"/>
              </a:buClr>
              <a:buFont typeface="Symbol"/>
              <a:buChar char=""/>
            </a:pPr>
            <a:endParaRPr lang="fi-FI" sz="1800" b="0" strike="noStrike" spc="-1" dirty="0">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Kuva 10"/>
          <p:cNvPicPr/>
          <p:nvPr/>
        </p:nvPicPr>
        <p:blipFill>
          <a:blip r:embed="rId2"/>
          <a:stretch/>
        </p:blipFill>
        <p:spPr>
          <a:xfrm>
            <a:off x="120960" y="5783400"/>
            <a:ext cx="3140640" cy="1049760"/>
          </a:xfrm>
          <a:prstGeom prst="rect">
            <a:avLst/>
          </a:prstGeom>
          <a:ln w="0">
            <a:noFill/>
          </a:ln>
        </p:spPr>
      </p:pic>
      <p:cxnSp>
        <p:nvCxnSpPr>
          <p:cNvPr id="279" name="Suora yhdysviiva 4"/>
          <p:cNvCxnSpPr/>
          <p:nvPr/>
        </p:nvCxnSpPr>
        <p:spPr>
          <a:xfrm>
            <a:off x="0" y="5783040"/>
            <a:ext cx="12193920" cy="2160"/>
          </a:xfrm>
          <a:prstGeom prst="straightConnector1">
            <a:avLst/>
          </a:prstGeom>
          <a:ln w="76200">
            <a:solidFill>
              <a:srgbClr val="2B4A9A"/>
            </a:solidFill>
            <a:round/>
          </a:ln>
        </p:spPr>
      </p:cxnSp>
      <p:sp>
        <p:nvSpPr>
          <p:cNvPr id="283" name="Suora yhdysviiva 282"/>
          <p:cNvSpPr/>
          <p:nvPr/>
        </p:nvSpPr>
        <p:spPr>
          <a:xfrm>
            <a:off x="6002280" y="997560"/>
            <a:ext cx="360" cy="3862440"/>
          </a:xfrm>
          <a:prstGeom prst="line">
            <a:avLst/>
          </a:prstGeom>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fi-FI" sz="1800" b="0" strike="noStrike" spc="-1">
              <a:solidFill>
                <a:srgbClr val="000000"/>
              </a:solidFill>
              <a:latin typeface="Arial"/>
              <a:ea typeface="DejaVu Sans"/>
            </a:endParaRPr>
          </a:p>
        </p:txBody>
      </p:sp>
      <p:pic>
        <p:nvPicPr>
          <p:cNvPr id="3" name="Kuva 2">
            <a:extLst>
              <a:ext uri="{FF2B5EF4-FFF2-40B4-BE49-F238E27FC236}">
                <a16:creationId xmlns:a16="http://schemas.microsoft.com/office/drawing/2014/main" id="{98852380-B060-4693-BB85-983AD8B0AAEF}"/>
              </a:ext>
            </a:extLst>
          </p:cNvPr>
          <p:cNvPicPr>
            <a:picLocks noChangeAspect="1"/>
          </p:cNvPicPr>
          <p:nvPr/>
        </p:nvPicPr>
        <p:blipFill>
          <a:blip r:embed="rId3"/>
          <a:stretch>
            <a:fillRect/>
          </a:stretch>
        </p:blipFill>
        <p:spPr>
          <a:xfrm>
            <a:off x="260660" y="338131"/>
            <a:ext cx="5587960" cy="4102769"/>
          </a:xfrm>
          <a:prstGeom prst="rect">
            <a:avLst/>
          </a:prstGeom>
        </p:spPr>
      </p:pic>
      <p:pic>
        <p:nvPicPr>
          <p:cNvPr id="6" name="Kuva 5">
            <a:extLst>
              <a:ext uri="{FF2B5EF4-FFF2-40B4-BE49-F238E27FC236}">
                <a16:creationId xmlns:a16="http://schemas.microsoft.com/office/drawing/2014/main" id="{AC51E443-E020-41AF-9C2F-AB7FC39B9DE2}"/>
              </a:ext>
            </a:extLst>
          </p:cNvPr>
          <p:cNvPicPr>
            <a:picLocks noChangeAspect="1"/>
          </p:cNvPicPr>
          <p:nvPr/>
        </p:nvPicPr>
        <p:blipFill>
          <a:blip r:embed="rId4"/>
          <a:stretch>
            <a:fillRect/>
          </a:stretch>
        </p:blipFill>
        <p:spPr>
          <a:xfrm>
            <a:off x="6068690" y="801768"/>
            <a:ext cx="5953435" cy="4710032"/>
          </a:xfrm>
          <a:prstGeom prst="rect">
            <a:avLst/>
          </a:prstGeom>
        </p:spPr>
      </p:pic>
    </p:spTree>
    <p:extLst>
      <p:ext uri="{BB962C8B-B14F-4D97-AF65-F5344CB8AC3E}">
        <p14:creationId xmlns:p14="http://schemas.microsoft.com/office/powerpoint/2010/main" val="3008190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Kuva 1"/>
          <p:cNvPicPr/>
          <p:nvPr/>
        </p:nvPicPr>
        <p:blipFill>
          <a:blip r:embed="rId2"/>
          <a:stretch/>
        </p:blipFill>
        <p:spPr>
          <a:xfrm>
            <a:off x="120960" y="5783400"/>
            <a:ext cx="3140640" cy="1049760"/>
          </a:xfrm>
          <a:prstGeom prst="rect">
            <a:avLst/>
          </a:prstGeom>
          <a:ln w="0">
            <a:noFill/>
          </a:ln>
        </p:spPr>
      </p:pic>
      <p:cxnSp>
        <p:nvCxnSpPr>
          <p:cNvPr id="285" name="Suora yhdysviiva 2"/>
          <p:cNvCxnSpPr/>
          <p:nvPr/>
        </p:nvCxnSpPr>
        <p:spPr>
          <a:xfrm>
            <a:off x="0" y="5783040"/>
            <a:ext cx="12193920" cy="2160"/>
          </a:xfrm>
          <a:prstGeom prst="straightConnector1">
            <a:avLst/>
          </a:prstGeom>
          <a:ln w="76200">
            <a:solidFill>
              <a:srgbClr val="2B4A9A"/>
            </a:solidFill>
            <a:round/>
          </a:ln>
        </p:spPr>
      </p:cxnSp>
      <p:sp>
        <p:nvSpPr>
          <p:cNvPr id="286" name="Otsikko 1"/>
          <p:cNvSpPr/>
          <p:nvPr/>
        </p:nvSpPr>
        <p:spPr>
          <a:xfrm>
            <a:off x="690480" y="365040"/>
            <a:ext cx="10839960" cy="98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0000" lnSpcReduction="20000"/>
          </a:bodyPr>
          <a:lstStyle/>
          <a:p>
            <a:pPr>
              <a:lnSpc>
                <a:spcPct val="90000"/>
              </a:lnSpc>
            </a:pPr>
            <a:r>
              <a:rPr lang="fi-FI" sz="4400" b="1" strike="noStrike" spc="-1" dirty="0">
                <a:solidFill>
                  <a:srgbClr val="2B4A9A"/>
                </a:solidFill>
                <a:latin typeface="Garamond"/>
                <a:ea typeface="DejaVu Sans"/>
              </a:rPr>
              <a:t>Osallistumisoikeus YO-kirjoituksiin ja valmistuminen keväällä 2026</a:t>
            </a:r>
            <a:endParaRPr lang="fi-FI" sz="4400" b="0" strike="noStrike" spc="-1" dirty="0">
              <a:solidFill>
                <a:srgbClr val="000000"/>
              </a:solidFill>
              <a:latin typeface="Arial"/>
            </a:endParaRPr>
          </a:p>
        </p:txBody>
      </p:sp>
      <p:sp>
        <p:nvSpPr>
          <p:cNvPr id="287" name="Sisällön paikkamerkki 2"/>
          <p:cNvSpPr/>
          <p:nvPr/>
        </p:nvSpPr>
        <p:spPr>
          <a:xfrm>
            <a:off x="360000" y="1440000"/>
            <a:ext cx="5938920" cy="4193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77222" lnSpcReduction="20000"/>
          </a:bodyPr>
          <a:lstStyle/>
          <a:p>
            <a:pPr marL="208080" indent="-208080">
              <a:lnSpc>
                <a:spcPct val="90000"/>
              </a:lnSpc>
              <a:spcBef>
                <a:spcPts val="1001"/>
              </a:spcBef>
              <a:buClr>
                <a:srgbClr val="000000"/>
              </a:buClr>
              <a:buFont typeface="Arial"/>
              <a:buChar char="•"/>
            </a:pPr>
            <a:r>
              <a:rPr lang="fi-FI" sz="2800" b="1" strike="noStrike" spc="-1" dirty="0">
                <a:solidFill>
                  <a:srgbClr val="000000"/>
                </a:solidFill>
                <a:latin typeface="Garamond"/>
                <a:ea typeface="DejaVu Sans"/>
              </a:rPr>
              <a:t>YO-kirjoitusten osallistumisoikeuden osalta opintosuoritukset oltava suoritettuina kyseisen kokeen osalta 2.3.2026 mennessä (Pakollisissa ei saa olla K tai O-merkintöä). </a:t>
            </a:r>
            <a:endParaRPr lang="fi-FI" sz="2800" b="0" strike="noStrike" spc="-1" dirty="0">
              <a:solidFill>
                <a:srgbClr val="000000"/>
              </a:solidFill>
              <a:latin typeface="Arial"/>
            </a:endParaRPr>
          </a:p>
          <a:p>
            <a:pPr marL="208080" indent="-208080">
              <a:lnSpc>
                <a:spcPct val="90000"/>
              </a:lnSpc>
              <a:spcBef>
                <a:spcPts val="1001"/>
              </a:spcBef>
              <a:buClr>
                <a:srgbClr val="000000"/>
              </a:buClr>
              <a:buFont typeface="Arial"/>
              <a:buChar char="•"/>
            </a:pPr>
            <a:endParaRPr lang="fi-FI" sz="2800" b="0" strike="noStrike" spc="-1" dirty="0">
              <a:solidFill>
                <a:srgbClr val="000000"/>
              </a:solidFill>
              <a:latin typeface="Arial"/>
            </a:endParaRPr>
          </a:p>
          <a:p>
            <a:pPr marL="208080" indent="-208080">
              <a:lnSpc>
                <a:spcPct val="90000"/>
              </a:lnSpc>
              <a:spcBef>
                <a:spcPts val="1001"/>
              </a:spcBef>
              <a:buClr>
                <a:srgbClr val="000000"/>
              </a:buClr>
              <a:buFont typeface="Arial"/>
              <a:buChar char="•"/>
            </a:pPr>
            <a:r>
              <a:rPr lang="fi-FI" sz="2800" b="0" strike="noStrike" spc="-1" dirty="0">
                <a:solidFill>
                  <a:srgbClr val="000000"/>
                </a:solidFill>
                <a:latin typeface="Garamond"/>
                <a:ea typeface="DejaVu Sans"/>
              </a:rPr>
              <a:t>Lukion päättötodistukseen vaaditaan</a:t>
            </a:r>
            <a:endParaRPr lang="fi-FI" sz="2800" b="0" strike="noStrike" spc="-1" dirty="0">
              <a:solidFill>
                <a:srgbClr val="000000"/>
              </a:solidFill>
              <a:latin typeface="Arial"/>
            </a:endParaRPr>
          </a:p>
          <a:p>
            <a:pPr marL="626760" lvl="1" indent="-208080">
              <a:lnSpc>
                <a:spcPct val="90000"/>
              </a:lnSpc>
              <a:spcBef>
                <a:spcPts val="499"/>
              </a:spcBef>
              <a:buClr>
                <a:srgbClr val="000000"/>
              </a:buClr>
              <a:buFont typeface="Arial"/>
              <a:buChar char="•"/>
            </a:pPr>
            <a:r>
              <a:rPr lang="fi-FI" sz="2400" b="0" strike="noStrike" spc="-1" dirty="0">
                <a:solidFill>
                  <a:srgbClr val="000000"/>
                </a:solidFill>
                <a:latin typeface="Garamond"/>
                <a:ea typeface="DejaVu Sans"/>
              </a:rPr>
              <a:t>150 opintopistettä</a:t>
            </a:r>
            <a:endParaRPr lang="fi-FI" sz="2400" b="0" strike="noStrike" spc="-1" dirty="0">
              <a:solidFill>
                <a:srgbClr val="000000"/>
              </a:solidFill>
              <a:latin typeface="Arial"/>
            </a:endParaRPr>
          </a:p>
          <a:p>
            <a:pPr marL="626760" lvl="1" indent="-208080">
              <a:lnSpc>
                <a:spcPct val="90000"/>
              </a:lnSpc>
              <a:spcBef>
                <a:spcPts val="499"/>
              </a:spcBef>
              <a:buClr>
                <a:srgbClr val="000000"/>
              </a:buClr>
              <a:buFont typeface="Arial"/>
              <a:buChar char="•"/>
            </a:pPr>
            <a:r>
              <a:rPr lang="fi-FI" sz="2400" b="0" strike="noStrike" spc="-1" dirty="0">
                <a:solidFill>
                  <a:srgbClr val="000000"/>
                </a:solidFill>
                <a:latin typeface="Garamond"/>
                <a:ea typeface="DejaVu Sans"/>
              </a:rPr>
              <a:t>Pakolliset opintojaksot suoritettu ja muut vaadittavat kriteerit täytettyinä</a:t>
            </a:r>
            <a:endParaRPr lang="fi-FI" sz="2400" b="0" strike="noStrike" spc="-1" dirty="0">
              <a:solidFill>
                <a:srgbClr val="000000"/>
              </a:solidFill>
              <a:latin typeface="Arial"/>
            </a:endParaRPr>
          </a:p>
          <a:p>
            <a:pPr marL="626760" lvl="1" indent="-208080">
              <a:lnSpc>
                <a:spcPct val="90000"/>
              </a:lnSpc>
              <a:spcBef>
                <a:spcPts val="499"/>
              </a:spcBef>
              <a:buClr>
                <a:srgbClr val="000000"/>
              </a:buClr>
              <a:buFont typeface="Arial"/>
              <a:buChar char="•"/>
            </a:pPr>
            <a:r>
              <a:rPr lang="fi-FI" sz="2400" b="1" strike="noStrike" spc="-1" dirty="0">
                <a:solidFill>
                  <a:srgbClr val="000000"/>
                </a:solidFill>
                <a:latin typeface="Garamond"/>
                <a:ea typeface="DejaVu Sans"/>
              </a:rPr>
              <a:t>Keväällä valmistuvien opintojaksot oltava suoritettu 30.4.2026 mennessä</a:t>
            </a:r>
            <a:endParaRPr lang="fi-FI" sz="2400" b="0" strike="noStrike" spc="-1" dirty="0">
              <a:solidFill>
                <a:srgbClr val="000000"/>
              </a:solidFill>
              <a:latin typeface="Arial"/>
            </a:endParaRPr>
          </a:p>
          <a:p>
            <a:pPr marL="626760" lvl="1" indent="-208080">
              <a:lnSpc>
                <a:spcPct val="90000"/>
              </a:lnSpc>
              <a:spcBef>
                <a:spcPts val="499"/>
              </a:spcBef>
              <a:buClr>
                <a:srgbClr val="000000"/>
              </a:buClr>
              <a:buFont typeface="Arial"/>
              <a:buChar char="•"/>
            </a:pPr>
            <a:endParaRPr lang="fi-FI" sz="2400" b="0" strike="noStrike" spc="-1" dirty="0">
              <a:solidFill>
                <a:srgbClr val="000000"/>
              </a:solidFill>
              <a:latin typeface="Arial"/>
            </a:endParaRPr>
          </a:p>
          <a:p>
            <a:pPr marL="208080" indent="-208080">
              <a:lnSpc>
                <a:spcPct val="90000"/>
              </a:lnSpc>
              <a:spcBef>
                <a:spcPts val="1001"/>
              </a:spcBef>
              <a:buClr>
                <a:srgbClr val="000000"/>
              </a:buClr>
              <a:buFont typeface="Arial"/>
              <a:buChar char="•"/>
            </a:pPr>
            <a:r>
              <a:rPr lang="fi-FI" sz="2800" b="0" strike="noStrike" spc="-1" dirty="0">
                <a:solidFill>
                  <a:srgbClr val="000000"/>
                </a:solidFill>
                <a:latin typeface="Garamond"/>
                <a:ea typeface="DejaVu Sans"/>
              </a:rPr>
              <a:t>Ylioppilastodistukseen</a:t>
            </a:r>
            <a:endParaRPr lang="fi-FI" sz="2800" b="0" strike="noStrike" spc="-1" dirty="0">
              <a:solidFill>
                <a:srgbClr val="000000"/>
              </a:solidFill>
              <a:latin typeface="Arial"/>
            </a:endParaRPr>
          </a:p>
          <a:p>
            <a:pPr marL="626760" lvl="1" indent="-208080">
              <a:lnSpc>
                <a:spcPct val="90000"/>
              </a:lnSpc>
              <a:spcBef>
                <a:spcPts val="499"/>
              </a:spcBef>
              <a:buClr>
                <a:srgbClr val="000000"/>
              </a:buClr>
              <a:buFont typeface="Arial"/>
              <a:buChar char="•"/>
            </a:pPr>
            <a:r>
              <a:rPr lang="fi-FI" sz="2400" b="0" strike="noStrike" spc="-1" dirty="0">
                <a:solidFill>
                  <a:srgbClr val="000000"/>
                </a:solidFill>
                <a:latin typeface="Garamond"/>
                <a:ea typeface="DejaVu Sans"/>
              </a:rPr>
              <a:t>Lukion päättötodistus</a:t>
            </a:r>
            <a:endParaRPr lang="fi-FI" sz="2400" b="0" strike="noStrike" spc="-1" dirty="0">
              <a:solidFill>
                <a:srgbClr val="000000"/>
              </a:solidFill>
              <a:latin typeface="Arial"/>
            </a:endParaRPr>
          </a:p>
          <a:p>
            <a:pPr marL="626760" lvl="1" indent="-208080">
              <a:lnSpc>
                <a:spcPct val="90000"/>
              </a:lnSpc>
              <a:spcBef>
                <a:spcPts val="499"/>
              </a:spcBef>
              <a:buClr>
                <a:srgbClr val="000000"/>
              </a:buClr>
              <a:buFont typeface="Arial"/>
              <a:buChar char="•"/>
            </a:pPr>
            <a:r>
              <a:rPr lang="fi-FI" sz="2400" b="0" strike="noStrike" spc="-1" dirty="0">
                <a:solidFill>
                  <a:srgbClr val="000000"/>
                </a:solidFill>
                <a:latin typeface="Garamond"/>
                <a:ea typeface="DejaVu Sans"/>
              </a:rPr>
              <a:t>Hyväksytyt ylioppilaskirjoitukset</a:t>
            </a:r>
            <a:endParaRPr lang="fi-FI" sz="2400" b="0" strike="noStrike" spc="-1" dirty="0">
              <a:solidFill>
                <a:srgbClr val="000000"/>
              </a:solidFill>
              <a:latin typeface="Arial"/>
            </a:endParaRPr>
          </a:p>
        </p:txBody>
      </p:sp>
      <p:pic>
        <p:nvPicPr>
          <p:cNvPr id="288" name="Kuva 8"/>
          <p:cNvPicPr/>
          <p:nvPr/>
        </p:nvPicPr>
        <p:blipFill>
          <a:blip r:embed="rId3"/>
          <a:stretch/>
        </p:blipFill>
        <p:spPr>
          <a:xfrm>
            <a:off x="6462360" y="1603080"/>
            <a:ext cx="5476320" cy="364932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Kuva 1"/>
          <p:cNvPicPr/>
          <p:nvPr/>
        </p:nvPicPr>
        <p:blipFill>
          <a:blip r:embed="rId2"/>
          <a:stretch/>
        </p:blipFill>
        <p:spPr>
          <a:xfrm>
            <a:off x="120960" y="5783400"/>
            <a:ext cx="3140640" cy="1049760"/>
          </a:xfrm>
          <a:prstGeom prst="rect">
            <a:avLst/>
          </a:prstGeom>
          <a:ln w="0">
            <a:noFill/>
          </a:ln>
        </p:spPr>
      </p:pic>
      <p:cxnSp>
        <p:nvCxnSpPr>
          <p:cNvPr id="290" name="Suora yhdysviiva 2"/>
          <p:cNvCxnSpPr/>
          <p:nvPr/>
        </p:nvCxnSpPr>
        <p:spPr>
          <a:xfrm>
            <a:off x="0" y="5783040"/>
            <a:ext cx="12193920" cy="2160"/>
          </a:xfrm>
          <a:prstGeom prst="straightConnector1">
            <a:avLst/>
          </a:prstGeom>
          <a:ln w="76200">
            <a:solidFill>
              <a:srgbClr val="2B4A9A"/>
            </a:solidFill>
            <a:round/>
          </a:ln>
        </p:spPr>
      </p:cxnSp>
      <p:sp>
        <p:nvSpPr>
          <p:cNvPr id="291" name="Otsikko 1"/>
          <p:cNvSpPr/>
          <p:nvPr/>
        </p:nvSpPr>
        <p:spPr>
          <a:xfrm>
            <a:off x="838080" y="365040"/>
            <a:ext cx="10513440" cy="98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pPr>
            <a:r>
              <a:rPr lang="fi-FI" sz="4400" b="1" spc="-1" dirty="0">
                <a:solidFill>
                  <a:srgbClr val="2B4A9A"/>
                </a:solidFill>
                <a:latin typeface="Garamond"/>
                <a:ea typeface="DejaVu Sans"/>
              </a:rPr>
              <a:t>KOLME TÄRKEÄÄ ASIAA</a:t>
            </a:r>
            <a:endParaRPr lang="fi-FI" sz="4400" b="0" strike="noStrike" spc="-1" dirty="0">
              <a:solidFill>
                <a:srgbClr val="000000"/>
              </a:solidFill>
              <a:latin typeface="Arial"/>
            </a:endParaRPr>
          </a:p>
        </p:txBody>
      </p:sp>
      <p:sp>
        <p:nvSpPr>
          <p:cNvPr id="292" name="Sisällön paikkamerkki 2"/>
          <p:cNvSpPr/>
          <p:nvPr/>
        </p:nvSpPr>
        <p:spPr>
          <a:xfrm>
            <a:off x="838080" y="1278360"/>
            <a:ext cx="10402920" cy="446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514350" indent="-514350">
              <a:lnSpc>
                <a:spcPct val="90000"/>
              </a:lnSpc>
              <a:spcBef>
                <a:spcPts val="1001"/>
              </a:spcBef>
              <a:buFont typeface="+mj-lt"/>
              <a:buAutoNum type="arabicPeriod"/>
              <a:tabLst>
                <a:tab pos="0" algn="l"/>
              </a:tabLst>
            </a:pPr>
            <a:r>
              <a:rPr lang="fi-FI" sz="2800" spc="-1" dirty="0">
                <a:solidFill>
                  <a:srgbClr val="000000"/>
                </a:solidFill>
                <a:latin typeface="Bodoni MT" panose="02070603080606020203" pitchFamily="18" charset="0"/>
              </a:rPr>
              <a:t>Kirjoitettavan aineen pakolliset opintojaksot pitää olla suoritettuna ennen yo-kokeita(O- tai K-merkintä ei riitä).</a:t>
            </a:r>
          </a:p>
          <a:p>
            <a:pPr marL="514350" indent="-514350">
              <a:lnSpc>
                <a:spcPct val="90000"/>
              </a:lnSpc>
              <a:spcBef>
                <a:spcPts val="1001"/>
              </a:spcBef>
              <a:buFont typeface="+mj-lt"/>
              <a:buAutoNum type="arabicPeriod"/>
              <a:tabLst>
                <a:tab pos="0" algn="l"/>
              </a:tabLst>
            </a:pPr>
            <a:endParaRPr lang="fi-FI" sz="2800" spc="-1" dirty="0">
              <a:solidFill>
                <a:srgbClr val="000000"/>
              </a:solidFill>
              <a:latin typeface="Bodoni MT" panose="02070603080606020203" pitchFamily="18" charset="0"/>
            </a:endParaRPr>
          </a:p>
          <a:p>
            <a:pPr marL="514350" indent="-514350">
              <a:lnSpc>
                <a:spcPct val="90000"/>
              </a:lnSpc>
              <a:spcBef>
                <a:spcPts val="1001"/>
              </a:spcBef>
              <a:buFont typeface="+mj-lt"/>
              <a:buAutoNum type="arabicPeriod"/>
              <a:tabLst>
                <a:tab pos="0" algn="l"/>
              </a:tabLst>
            </a:pPr>
            <a:r>
              <a:rPr lang="fi-FI" sz="2800" spc="-1" dirty="0" err="1">
                <a:solidFill>
                  <a:srgbClr val="000000"/>
                </a:solidFill>
                <a:latin typeface="Bodoni MT" panose="02070603080606020203" pitchFamily="18" charset="0"/>
              </a:rPr>
              <a:t>Yo-</a:t>
            </a:r>
            <a:r>
              <a:rPr lang="fi-FI" sz="2800" spc="-1" dirty="0">
                <a:solidFill>
                  <a:srgbClr val="000000"/>
                </a:solidFill>
                <a:latin typeface="Bodoni MT" panose="02070603080606020203" pitchFamily="18" charset="0"/>
              </a:rPr>
              <a:t> maksut tulee olla maksettuna ennen yo-kokeita (huomioiden toki oppivelvollisuusuudistuksen eli viisi pakollista maksuttomasti).</a:t>
            </a:r>
          </a:p>
          <a:p>
            <a:pPr marL="514350" indent="-514350">
              <a:lnSpc>
                <a:spcPct val="90000"/>
              </a:lnSpc>
              <a:spcBef>
                <a:spcPts val="1001"/>
              </a:spcBef>
              <a:buFont typeface="+mj-lt"/>
              <a:buAutoNum type="arabicPeriod"/>
              <a:tabLst>
                <a:tab pos="0" algn="l"/>
              </a:tabLst>
            </a:pPr>
            <a:endParaRPr lang="fi-FI" sz="2800" spc="-1" dirty="0">
              <a:solidFill>
                <a:srgbClr val="000000"/>
              </a:solidFill>
              <a:latin typeface="Bodoni MT" panose="02070603080606020203" pitchFamily="18" charset="0"/>
            </a:endParaRPr>
          </a:p>
          <a:p>
            <a:pPr marL="514350" indent="-514350">
              <a:lnSpc>
                <a:spcPct val="90000"/>
              </a:lnSpc>
              <a:spcBef>
                <a:spcPts val="1001"/>
              </a:spcBef>
              <a:buFont typeface="+mj-lt"/>
              <a:buAutoNum type="arabicPeriod"/>
              <a:tabLst>
                <a:tab pos="0" algn="l"/>
              </a:tabLst>
            </a:pPr>
            <a:r>
              <a:rPr lang="fi-FI" sz="2800" b="0" strike="noStrike" spc="-1" dirty="0">
                <a:solidFill>
                  <a:srgbClr val="000000"/>
                </a:solidFill>
                <a:latin typeface="Bodoni MT" panose="02070603080606020203" pitchFamily="18" charset="0"/>
              </a:rPr>
              <a:t>Jos sairastut tai osallistumiseen liittyviä muita haasteita, niin yhteys pikimmiten rehtoriin lisätietojen saamiseksi.</a:t>
            </a:r>
          </a:p>
          <a:p>
            <a:pPr>
              <a:lnSpc>
                <a:spcPct val="90000"/>
              </a:lnSpc>
              <a:spcBef>
                <a:spcPts val="1001"/>
              </a:spcBef>
              <a:tabLst>
                <a:tab pos="0" algn="l"/>
              </a:tabLst>
            </a:pPr>
            <a:endParaRPr lang="fi-FI" sz="2800" b="0" strike="noStrike" spc="-1" dirty="0">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Kuva 1"/>
          <p:cNvPicPr/>
          <p:nvPr/>
        </p:nvPicPr>
        <p:blipFill>
          <a:blip r:embed="rId2"/>
          <a:stretch/>
        </p:blipFill>
        <p:spPr>
          <a:xfrm>
            <a:off x="120960" y="5783400"/>
            <a:ext cx="3140640" cy="1049760"/>
          </a:xfrm>
          <a:prstGeom prst="rect">
            <a:avLst/>
          </a:prstGeom>
          <a:ln w="0">
            <a:noFill/>
          </a:ln>
        </p:spPr>
      </p:pic>
      <p:cxnSp>
        <p:nvCxnSpPr>
          <p:cNvPr id="290" name="Suora yhdysviiva 2"/>
          <p:cNvCxnSpPr/>
          <p:nvPr/>
        </p:nvCxnSpPr>
        <p:spPr>
          <a:xfrm>
            <a:off x="0" y="5783040"/>
            <a:ext cx="12193920" cy="2160"/>
          </a:xfrm>
          <a:prstGeom prst="straightConnector1">
            <a:avLst/>
          </a:prstGeom>
          <a:ln w="76200">
            <a:solidFill>
              <a:srgbClr val="2B4A9A"/>
            </a:solidFill>
            <a:round/>
          </a:ln>
        </p:spPr>
      </p:cxnSp>
      <p:sp>
        <p:nvSpPr>
          <p:cNvPr id="291" name="Otsikko 1"/>
          <p:cNvSpPr/>
          <p:nvPr/>
        </p:nvSpPr>
        <p:spPr>
          <a:xfrm>
            <a:off x="838080" y="365040"/>
            <a:ext cx="10513440" cy="98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pPr>
            <a:r>
              <a:rPr lang="fi-FI" sz="4400" b="1" strike="noStrike" spc="-1" dirty="0">
                <a:solidFill>
                  <a:srgbClr val="2B4A9A"/>
                </a:solidFill>
                <a:latin typeface="Garamond"/>
                <a:ea typeface="DejaVu Sans"/>
              </a:rPr>
              <a:t>VILPPI JA VILPIN YRITYS</a:t>
            </a:r>
            <a:endParaRPr lang="fi-FI" sz="4400" b="0" strike="noStrike" spc="-1" dirty="0">
              <a:solidFill>
                <a:srgbClr val="000000"/>
              </a:solidFill>
              <a:latin typeface="Arial"/>
            </a:endParaRPr>
          </a:p>
        </p:txBody>
      </p:sp>
      <p:sp>
        <p:nvSpPr>
          <p:cNvPr id="292" name="Sisällön paikkamerkki 2"/>
          <p:cNvSpPr/>
          <p:nvPr/>
        </p:nvSpPr>
        <p:spPr>
          <a:xfrm>
            <a:off x="838080" y="1278360"/>
            <a:ext cx="10402920" cy="446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457200" indent="-457200">
              <a:lnSpc>
                <a:spcPct val="90000"/>
              </a:lnSpc>
              <a:spcBef>
                <a:spcPts val="1001"/>
              </a:spcBef>
              <a:buFont typeface="Arial" panose="020B0604020202020204" pitchFamily="34" charset="0"/>
              <a:buChar char="•"/>
              <a:tabLst>
                <a:tab pos="0" algn="l"/>
              </a:tabLst>
            </a:pPr>
            <a:r>
              <a:rPr lang="fi-FI" sz="2800" spc="-1" dirty="0">
                <a:solidFill>
                  <a:srgbClr val="000000"/>
                </a:solidFill>
                <a:latin typeface="Bodoni MT" panose="02070603080606020203" pitchFamily="18" charset="0"/>
              </a:rPr>
              <a:t>Koevilppi, häirintä ja järjestysrikkomus koetilanteessa voi johtaa rikosilmoituksen lisäksi koko tutkintokerran hylkäämiseen ja kieltoon osallistua seuraavan tutkintokerran kokeisiin.</a:t>
            </a:r>
          </a:p>
          <a:p>
            <a:pPr marL="514350" indent="-514350">
              <a:lnSpc>
                <a:spcPct val="90000"/>
              </a:lnSpc>
              <a:spcBef>
                <a:spcPts val="1001"/>
              </a:spcBef>
              <a:buFont typeface="+mj-lt"/>
              <a:buAutoNum type="arabicPeriod"/>
              <a:tabLst>
                <a:tab pos="0" algn="l"/>
              </a:tabLst>
            </a:pPr>
            <a:endParaRPr lang="fi-FI" sz="2800" spc="-1" dirty="0">
              <a:solidFill>
                <a:srgbClr val="000000"/>
              </a:solidFill>
              <a:latin typeface="Bodoni MT" panose="02070603080606020203" pitchFamily="18" charset="0"/>
            </a:endParaRPr>
          </a:p>
          <a:p>
            <a:pPr marL="457200" indent="-457200">
              <a:lnSpc>
                <a:spcPct val="90000"/>
              </a:lnSpc>
              <a:spcBef>
                <a:spcPts val="1001"/>
              </a:spcBef>
              <a:buFont typeface="Arial" panose="020B0604020202020204" pitchFamily="34" charset="0"/>
              <a:buChar char="•"/>
              <a:tabLst>
                <a:tab pos="0" algn="l"/>
              </a:tabLst>
            </a:pPr>
            <a:r>
              <a:rPr lang="fi-FI" sz="2400" b="0" i="1" strike="noStrike" spc="-1" dirty="0">
                <a:solidFill>
                  <a:srgbClr val="000000"/>
                </a:solidFill>
                <a:latin typeface="Bodoni MT" panose="02070603080606020203" pitchFamily="18" charset="0"/>
              </a:rPr>
              <a:t>”Jos kokelas syyllistyy kokeessa vilpilliseen menettelyyn tai vilpin yritykseen taikka avustaa siinä, kaikki hänen koesuorituksensa kyseiseltä tutkintokerralta katsotaan hylätyksi ja hän menettää oikeutensa osallistua myöhempiin saman tutkintokerran kokeisiin. Jos menettely on toistuvaa tai muuten erityisen vakavaa ja haitallista, kokelas menettää lisäksi oikeutensa osallistua seuraavan tutkintokerran kokeisiin” </a:t>
            </a:r>
            <a:r>
              <a:rPr lang="fi-FI" sz="2400" b="0" strike="noStrike" spc="-1" dirty="0">
                <a:solidFill>
                  <a:srgbClr val="000000"/>
                </a:solidFill>
                <a:latin typeface="Bodoni MT" panose="02070603080606020203" pitchFamily="18" charset="0"/>
              </a:rPr>
              <a:t>(L 502/2019 15 §).</a:t>
            </a:r>
          </a:p>
          <a:p>
            <a:pPr>
              <a:lnSpc>
                <a:spcPct val="90000"/>
              </a:lnSpc>
              <a:spcBef>
                <a:spcPts val="1001"/>
              </a:spcBef>
              <a:tabLst>
                <a:tab pos="0" algn="l"/>
              </a:tabLst>
            </a:pPr>
            <a:endParaRPr lang="fi-FI" sz="2800" b="0" strike="noStrike" spc="-1" dirty="0">
              <a:solidFill>
                <a:srgbClr val="000000"/>
              </a:solidFill>
              <a:latin typeface="Arial"/>
            </a:endParaRPr>
          </a:p>
        </p:txBody>
      </p:sp>
    </p:spTree>
    <p:extLst>
      <p:ext uri="{BB962C8B-B14F-4D97-AF65-F5344CB8AC3E}">
        <p14:creationId xmlns:p14="http://schemas.microsoft.com/office/powerpoint/2010/main" val="36242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Kuva 1"/>
          <p:cNvPicPr/>
          <p:nvPr/>
        </p:nvPicPr>
        <p:blipFill>
          <a:blip r:embed="rId2"/>
          <a:stretch/>
        </p:blipFill>
        <p:spPr>
          <a:xfrm>
            <a:off x="120960" y="5783400"/>
            <a:ext cx="3140640" cy="1049760"/>
          </a:xfrm>
          <a:prstGeom prst="rect">
            <a:avLst/>
          </a:prstGeom>
          <a:ln w="0">
            <a:noFill/>
          </a:ln>
        </p:spPr>
      </p:pic>
      <p:cxnSp>
        <p:nvCxnSpPr>
          <p:cNvPr id="324" name="Suora yhdysviiva 2"/>
          <p:cNvCxnSpPr/>
          <p:nvPr/>
        </p:nvCxnSpPr>
        <p:spPr>
          <a:xfrm>
            <a:off x="0" y="5783040"/>
            <a:ext cx="12193920" cy="2160"/>
          </a:xfrm>
          <a:prstGeom prst="straightConnector1">
            <a:avLst/>
          </a:prstGeom>
          <a:ln w="76200">
            <a:solidFill>
              <a:srgbClr val="2B4A9A"/>
            </a:solidFill>
            <a:round/>
          </a:ln>
        </p:spPr>
      </p:cxnSp>
      <p:sp>
        <p:nvSpPr>
          <p:cNvPr id="325" name="Otsikko 1"/>
          <p:cNvSpPr/>
          <p:nvPr/>
        </p:nvSpPr>
        <p:spPr>
          <a:xfrm>
            <a:off x="838080" y="365040"/>
            <a:ext cx="10513440" cy="98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90000"/>
              </a:lnSpc>
            </a:pPr>
            <a:r>
              <a:rPr lang="fi-FI" sz="4400" b="1" strike="noStrike" spc="-1">
                <a:solidFill>
                  <a:srgbClr val="2B4A9A"/>
                </a:solidFill>
                <a:latin typeface="Garamond"/>
                <a:ea typeface="DejaVu Sans"/>
              </a:rPr>
              <a:t>Lukitodistukset ja erityisjärjestelyt</a:t>
            </a:r>
            <a:endParaRPr lang="fi-FI" sz="4400" b="0" strike="noStrike" spc="-1">
              <a:solidFill>
                <a:srgbClr val="000000"/>
              </a:solidFill>
              <a:latin typeface="Arial"/>
            </a:endParaRPr>
          </a:p>
        </p:txBody>
      </p:sp>
      <p:sp>
        <p:nvSpPr>
          <p:cNvPr id="326" name="Sisällön paikkamerkki 2"/>
          <p:cNvSpPr/>
          <p:nvPr/>
        </p:nvSpPr>
        <p:spPr>
          <a:xfrm>
            <a:off x="690480" y="1231560"/>
            <a:ext cx="10661040" cy="451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2900" indent="-342900">
              <a:lnSpc>
                <a:spcPct val="90000"/>
              </a:lnSpc>
              <a:buFont typeface="Arial" panose="020B0604020202020204" pitchFamily="34" charset="0"/>
              <a:buChar char="•"/>
              <a:tabLst>
                <a:tab pos="0" algn="l"/>
              </a:tabLst>
            </a:pPr>
            <a:r>
              <a:rPr lang="fi-FI" sz="2400" b="0" strike="noStrike" spc="-1" dirty="0">
                <a:solidFill>
                  <a:srgbClr val="000000"/>
                </a:solidFill>
                <a:latin typeface="Bodoni MT" panose="02070603080606020203" pitchFamily="18" charset="0"/>
                <a:ea typeface="DejaVu Sans"/>
              </a:rPr>
              <a:t>Kokelas voi saada hakemuksesta lisäaikaa (tai huomioinnin arvostelussa) sairauden, lukivaikeuden yms. </a:t>
            </a:r>
            <a:r>
              <a:rPr lang="fi-FI" sz="2400" spc="-1" dirty="0">
                <a:solidFill>
                  <a:srgbClr val="000000"/>
                </a:solidFill>
                <a:latin typeface="Bodoni MT" panose="02070603080606020203" pitchFamily="18" charset="0"/>
                <a:ea typeface="DejaVu Sans"/>
              </a:rPr>
              <a:t>p</a:t>
            </a:r>
            <a:r>
              <a:rPr lang="fi-FI" sz="2400" b="0" strike="noStrike" spc="-1" dirty="0">
                <a:solidFill>
                  <a:srgbClr val="000000"/>
                </a:solidFill>
                <a:latin typeface="Bodoni MT" panose="02070603080606020203" pitchFamily="18" charset="0"/>
                <a:ea typeface="DejaVu Sans"/>
              </a:rPr>
              <a:t>erusteella.</a:t>
            </a:r>
            <a:endParaRPr lang="fi-FI" sz="2400" b="0" strike="noStrike" spc="-1" dirty="0">
              <a:solidFill>
                <a:srgbClr val="000000"/>
              </a:solidFill>
              <a:latin typeface="Bodoni MT" panose="02070603080606020203" pitchFamily="18" charset="0"/>
            </a:endParaRPr>
          </a:p>
          <a:p>
            <a:pPr marL="342900" indent="-342900">
              <a:lnSpc>
                <a:spcPct val="90000"/>
              </a:lnSpc>
              <a:spcBef>
                <a:spcPts val="1599"/>
              </a:spcBef>
              <a:buFont typeface="Arial" panose="020B0604020202020204" pitchFamily="34" charset="0"/>
              <a:buChar char="•"/>
              <a:tabLst>
                <a:tab pos="0" algn="l"/>
              </a:tabLst>
            </a:pPr>
            <a:r>
              <a:rPr lang="fi-FI" sz="2400" b="0" strike="noStrike" spc="-1" dirty="0">
                <a:solidFill>
                  <a:srgbClr val="000000"/>
                </a:solidFill>
                <a:latin typeface="Bodoni MT" panose="02070603080606020203" pitchFamily="18" charset="0"/>
                <a:ea typeface="DejaVu Sans"/>
              </a:rPr>
              <a:t>Valmiit hakemukset todistuksineen tulee toimittaa ylioppilastutkintolautakuntaan kevään tutkintoa varten viimeistään 23.11. ja syksyn tutkintoa varten viimeistään 23.4.</a:t>
            </a:r>
            <a:endParaRPr lang="fi-FI" sz="2400" b="0" strike="noStrike" spc="-1" dirty="0">
              <a:solidFill>
                <a:srgbClr val="000000"/>
              </a:solidFill>
              <a:latin typeface="Bodoni MT" panose="02070603080606020203" pitchFamily="18" charset="0"/>
            </a:endParaRPr>
          </a:p>
          <a:p>
            <a:pPr marL="342900" indent="-342900">
              <a:lnSpc>
                <a:spcPct val="90000"/>
              </a:lnSpc>
              <a:spcBef>
                <a:spcPts val="1599"/>
              </a:spcBef>
              <a:buFont typeface="Arial" panose="020B0604020202020204" pitchFamily="34" charset="0"/>
              <a:buChar char="•"/>
              <a:tabLst>
                <a:tab pos="0" algn="l"/>
              </a:tabLst>
            </a:pPr>
            <a:r>
              <a:rPr lang="fi-FI" sz="2400" b="0" strike="noStrike" spc="-1" dirty="0">
                <a:solidFill>
                  <a:srgbClr val="000000"/>
                </a:solidFill>
                <a:latin typeface="Bodoni MT" panose="02070603080606020203" pitchFamily="18" charset="0"/>
                <a:ea typeface="DejaVu Sans"/>
              </a:rPr>
              <a:t>Äkilliset sairaudet ja ennakoimattomat tilanteet tms. ilmoituksella rehtorille.</a:t>
            </a:r>
          </a:p>
          <a:p>
            <a:pPr marL="342900" indent="-342900">
              <a:lnSpc>
                <a:spcPct val="90000"/>
              </a:lnSpc>
              <a:spcBef>
                <a:spcPts val="1599"/>
              </a:spcBef>
              <a:buFont typeface="Arial" panose="020B0604020202020204" pitchFamily="34" charset="0"/>
              <a:buChar char="•"/>
              <a:tabLst>
                <a:tab pos="0" algn="l"/>
              </a:tabLst>
            </a:pPr>
            <a:r>
              <a:rPr lang="fi-FI" sz="2400" spc="-1" dirty="0">
                <a:solidFill>
                  <a:srgbClr val="000000"/>
                </a:solidFill>
                <a:latin typeface="Bodoni MT" panose="02070603080606020203" pitchFamily="18" charset="0"/>
                <a:ea typeface="DejaVu Sans"/>
              </a:rPr>
              <a:t>Mikäli olet hakenut erityisjärjestelyä, niin varmista, että olet saanut </a:t>
            </a:r>
            <a:r>
              <a:rPr lang="fi-FI" sz="2400" spc="-1" dirty="0" err="1">
                <a:solidFill>
                  <a:srgbClr val="000000"/>
                </a:solidFill>
                <a:latin typeface="Bodoni MT" panose="02070603080606020203" pitchFamily="18" charset="0"/>
                <a:ea typeface="DejaVu Sans"/>
              </a:rPr>
              <a:t>YTL:ltä</a:t>
            </a:r>
            <a:r>
              <a:rPr lang="fi-FI" sz="2400" spc="-1" dirty="0">
                <a:solidFill>
                  <a:srgbClr val="000000"/>
                </a:solidFill>
                <a:latin typeface="Bodoni MT" panose="02070603080606020203" pitchFamily="18" charset="0"/>
                <a:ea typeface="DejaVu Sans"/>
              </a:rPr>
              <a:t> päätöksen. Tarvittaessa ole yhteydessä lukion kansliaan!</a:t>
            </a:r>
            <a:endParaRPr lang="fi-FI" sz="2400" b="0" strike="noStrike" spc="-1" dirty="0">
              <a:solidFill>
                <a:srgbClr val="000000"/>
              </a:solidFill>
              <a:latin typeface="Bodoni MT" panose="02070603080606020203"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Kuva 1"/>
          <p:cNvPicPr/>
          <p:nvPr/>
        </p:nvPicPr>
        <p:blipFill>
          <a:blip r:embed="rId2"/>
          <a:stretch/>
        </p:blipFill>
        <p:spPr>
          <a:xfrm>
            <a:off x="120960" y="5783400"/>
            <a:ext cx="3140640" cy="1049760"/>
          </a:xfrm>
          <a:prstGeom prst="rect">
            <a:avLst/>
          </a:prstGeom>
          <a:ln w="0">
            <a:noFill/>
          </a:ln>
        </p:spPr>
      </p:pic>
      <p:cxnSp>
        <p:nvCxnSpPr>
          <p:cNvPr id="324" name="Suora yhdysviiva 2"/>
          <p:cNvCxnSpPr/>
          <p:nvPr/>
        </p:nvCxnSpPr>
        <p:spPr>
          <a:xfrm>
            <a:off x="0" y="5783040"/>
            <a:ext cx="12193920" cy="2160"/>
          </a:xfrm>
          <a:prstGeom prst="straightConnector1">
            <a:avLst/>
          </a:prstGeom>
          <a:ln w="76200">
            <a:solidFill>
              <a:srgbClr val="2B4A9A"/>
            </a:solidFill>
            <a:round/>
          </a:ln>
        </p:spPr>
      </p:cxnSp>
      <p:sp>
        <p:nvSpPr>
          <p:cNvPr id="325" name="Otsikko 1"/>
          <p:cNvSpPr/>
          <p:nvPr/>
        </p:nvSpPr>
        <p:spPr>
          <a:xfrm>
            <a:off x="838080" y="365040"/>
            <a:ext cx="10513440" cy="98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5000" lnSpcReduction="10000"/>
          </a:bodyPr>
          <a:lstStyle/>
          <a:p>
            <a:pPr>
              <a:lnSpc>
                <a:spcPct val="90000"/>
              </a:lnSpc>
            </a:pPr>
            <a:r>
              <a:rPr lang="fi-FI" sz="4400" b="1" spc="-1" dirty="0">
                <a:solidFill>
                  <a:srgbClr val="2B4A9A"/>
                </a:solidFill>
                <a:latin typeface="Garamond"/>
                <a:ea typeface="DejaVu Sans"/>
              </a:rPr>
              <a:t>E</a:t>
            </a:r>
            <a:r>
              <a:rPr lang="fi-FI" sz="4400" b="1" strike="noStrike" spc="-1" dirty="0">
                <a:solidFill>
                  <a:srgbClr val="2B4A9A"/>
                </a:solidFill>
                <a:latin typeface="Garamond"/>
                <a:ea typeface="DejaVu Sans"/>
              </a:rPr>
              <a:t>rityisjärjestelyt ennakoimattomassa tilanteessa</a:t>
            </a:r>
            <a:endParaRPr lang="fi-FI" sz="4400" b="0" strike="noStrike" spc="-1" dirty="0">
              <a:solidFill>
                <a:srgbClr val="000000"/>
              </a:solidFill>
              <a:latin typeface="Arial"/>
            </a:endParaRPr>
          </a:p>
        </p:txBody>
      </p:sp>
      <p:sp>
        <p:nvSpPr>
          <p:cNvPr id="326" name="Sisällön paikkamerkki 2"/>
          <p:cNvSpPr/>
          <p:nvPr/>
        </p:nvSpPr>
        <p:spPr>
          <a:xfrm>
            <a:off x="690480" y="1231560"/>
            <a:ext cx="10661040" cy="451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2900" indent="-342900">
              <a:lnSpc>
                <a:spcPct val="90000"/>
              </a:lnSpc>
              <a:buFont typeface="Arial" panose="020B0604020202020204" pitchFamily="34" charset="0"/>
              <a:buChar char="•"/>
              <a:tabLst>
                <a:tab pos="0" algn="l"/>
              </a:tabLst>
            </a:pPr>
            <a:r>
              <a:rPr lang="fi-FI" sz="2400" b="0" strike="noStrike" spc="-1" dirty="0">
                <a:solidFill>
                  <a:srgbClr val="000000"/>
                </a:solidFill>
                <a:latin typeface="Bodoni MT" panose="02070603080606020203" pitchFamily="18" charset="0"/>
                <a:ea typeface="DejaVu Sans"/>
              </a:rPr>
              <a:t>Kokelas voi saada myös hakemuksesta esimerkiksi lisäaikaa (tai huomioinnin arvostelussa) tai oikeuden pienryhmätilaan myös vaikean elämäntilanteen vuoksi, joka on </a:t>
            </a:r>
            <a:r>
              <a:rPr lang="fi-FI" sz="2400" spc="-1" dirty="0">
                <a:solidFill>
                  <a:srgbClr val="000000"/>
                </a:solidFill>
                <a:latin typeface="Bodoni MT" panose="02070603080606020203" pitchFamily="18" charset="0"/>
                <a:ea typeface="DejaVu Sans"/>
              </a:rPr>
              <a:t>vaikuttanut tai vaikuttaa yo-kirjoituksien suoritukseen</a:t>
            </a:r>
            <a:r>
              <a:rPr lang="fi-FI" sz="2400" b="0" strike="noStrike" spc="-1" dirty="0">
                <a:solidFill>
                  <a:srgbClr val="000000"/>
                </a:solidFill>
                <a:latin typeface="Bodoni MT" panose="02070603080606020203" pitchFamily="18" charset="0"/>
                <a:ea typeface="DejaVu Sans"/>
              </a:rPr>
              <a:t>.</a:t>
            </a:r>
            <a:endParaRPr lang="fi-FI" sz="2400" b="0" strike="noStrike" spc="-1" dirty="0">
              <a:solidFill>
                <a:srgbClr val="000000"/>
              </a:solidFill>
              <a:latin typeface="Bodoni MT" panose="02070603080606020203" pitchFamily="18" charset="0"/>
            </a:endParaRPr>
          </a:p>
          <a:p>
            <a:pPr marL="342900" indent="-342900">
              <a:lnSpc>
                <a:spcPct val="90000"/>
              </a:lnSpc>
              <a:spcBef>
                <a:spcPts val="1599"/>
              </a:spcBef>
              <a:buFont typeface="Arial" panose="020B0604020202020204" pitchFamily="34" charset="0"/>
              <a:buChar char="•"/>
              <a:tabLst>
                <a:tab pos="0" algn="l"/>
              </a:tabLst>
            </a:pPr>
            <a:r>
              <a:rPr lang="fi-FI" sz="2400" b="0" strike="noStrike" spc="-1" dirty="0">
                <a:solidFill>
                  <a:srgbClr val="000000"/>
                </a:solidFill>
                <a:latin typeface="Bodoni MT" panose="02070603080606020203" pitchFamily="18" charset="0"/>
                <a:ea typeface="DejaVu Sans"/>
              </a:rPr>
              <a:t>Äkilliset sairaudet ja akuutit tilanteet tms. ilmoituksella rehtorille, joka lähettää sähköisen hakemuksen kokelaan kanssa yhteistyössä ylioppilastutkintolautakunnalle käsittelyyn. Hakemukseen liitetään lyhyt kuvaus tilanteesta ja ns. puoltolause (esim. kuraattori, psykologi, terveydenhoitaja) ja /tai lääkärintodistus.</a:t>
            </a:r>
          </a:p>
          <a:p>
            <a:pPr marL="342900" indent="-342900">
              <a:lnSpc>
                <a:spcPct val="90000"/>
              </a:lnSpc>
              <a:spcBef>
                <a:spcPts val="1599"/>
              </a:spcBef>
              <a:buFont typeface="Arial" panose="020B0604020202020204" pitchFamily="34" charset="0"/>
              <a:buChar char="•"/>
              <a:tabLst>
                <a:tab pos="0" algn="l"/>
              </a:tabLst>
            </a:pPr>
            <a:r>
              <a:rPr lang="fi-FI" sz="2400" spc="-1" dirty="0">
                <a:solidFill>
                  <a:srgbClr val="000000"/>
                </a:solidFill>
                <a:latin typeface="Bodoni MT" panose="02070603080606020203" pitchFamily="18" charset="0"/>
                <a:ea typeface="DejaVu Sans"/>
              </a:rPr>
              <a:t>Mikäli olet hakenut erityisjärjestelyä, niin varmista, että olet saanut </a:t>
            </a:r>
            <a:r>
              <a:rPr lang="fi-FI" sz="2400" spc="-1" dirty="0" err="1">
                <a:solidFill>
                  <a:srgbClr val="000000"/>
                </a:solidFill>
                <a:latin typeface="Bodoni MT" panose="02070603080606020203" pitchFamily="18" charset="0"/>
                <a:ea typeface="DejaVu Sans"/>
              </a:rPr>
              <a:t>YTL:ltä</a:t>
            </a:r>
            <a:r>
              <a:rPr lang="fi-FI" sz="2400" spc="-1" dirty="0">
                <a:solidFill>
                  <a:srgbClr val="000000"/>
                </a:solidFill>
                <a:latin typeface="Bodoni MT" panose="02070603080606020203" pitchFamily="18" charset="0"/>
                <a:ea typeface="DejaVu Sans"/>
              </a:rPr>
              <a:t> päätöksen. Tarvittaessa ole yhteydessä lukion kansliaan!</a:t>
            </a:r>
            <a:endParaRPr lang="fi-FI" sz="2400" b="0" strike="noStrike" spc="-1" dirty="0">
              <a:solidFill>
                <a:srgbClr val="000000"/>
              </a:solidFill>
              <a:latin typeface="Bodoni MT" panose="02070603080606020203" pitchFamily="18" charset="0"/>
            </a:endParaRPr>
          </a:p>
        </p:txBody>
      </p:sp>
    </p:spTree>
    <p:extLst>
      <p:ext uri="{BB962C8B-B14F-4D97-AF65-F5344CB8AC3E}">
        <p14:creationId xmlns:p14="http://schemas.microsoft.com/office/powerpoint/2010/main" val="419510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 name="Kuva 1"/>
          <p:cNvPicPr/>
          <p:nvPr/>
        </p:nvPicPr>
        <p:blipFill>
          <a:blip r:embed="rId2"/>
          <a:stretch/>
        </p:blipFill>
        <p:spPr>
          <a:xfrm>
            <a:off x="120960" y="5783400"/>
            <a:ext cx="3140640" cy="1049760"/>
          </a:xfrm>
          <a:prstGeom prst="rect">
            <a:avLst/>
          </a:prstGeom>
          <a:ln w="0">
            <a:noFill/>
          </a:ln>
        </p:spPr>
      </p:pic>
      <p:cxnSp>
        <p:nvCxnSpPr>
          <p:cNvPr id="324" name="Suora yhdysviiva 2"/>
          <p:cNvCxnSpPr/>
          <p:nvPr/>
        </p:nvCxnSpPr>
        <p:spPr>
          <a:xfrm>
            <a:off x="0" y="5783040"/>
            <a:ext cx="12193920" cy="2160"/>
          </a:xfrm>
          <a:prstGeom prst="straightConnector1">
            <a:avLst/>
          </a:prstGeom>
          <a:ln w="76200">
            <a:solidFill>
              <a:srgbClr val="2B4A9A"/>
            </a:solidFill>
            <a:round/>
          </a:ln>
        </p:spPr>
      </p:cxnSp>
      <p:sp>
        <p:nvSpPr>
          <p:cNvPr id="325" name="Otsikko 1"/>
          <p:cNvSpPr/>
          <p:nvPr/>
        </p:nvSpPr>
        <p:spPr>
          <a:xfrm>
            <a:off x="838080" y="365040"/>
            <a:ext cx="10513440" cy="985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85000" lnSpcReduction="10000"/>
          </a:bodyPr>
          <a:lstStyle/>
          <a:p>
            <a:pPr>
              <a:lnSpc>
                <a:spcPct val="90000"/>
              </a:lnSpc>
            </a:pPr>
            <a:r>
              <a:rPr lang="fi-FI" sz="4400" b="1" spc="-1" dirty="0">
                <a:solidFill>
                  <a:srgbClr val="2B4A9A"/>
                </a:solidFill>
                <a:latin typeface="Garamond"/>
                <a:ea typeface="DejaVu Sans"/>
              </a:rPr>
              <a:t>SAIRASTUMINEN YO-KOKEIDEN AIKANA</a:t>
            </a:r>
            <a:endParaRPr lang="fi-FI" sz="4400" b="0" strike="noStrike" spc="-1" dirty="0">
              <a:solidFill>
                <a:srgbClr val="000000"/>
              </a:solidFill>
              <a:latin typeface="Arial"/>
            </a:endParaRPr>
          </a:p>
        </p:txBody>
      </p:sp>
      <p:sp>
        <p:nvSpPr>
          <p:cNvPr id="326" name="Sisällön paikkamerkki 2"/>
          <p:cNvSpPr/>
          <p:nvPr/>
        </p:nvSpPr>
        <p:spPr>
          <a:xfrm>
            <a:off x="690480" y="1231560"/>
            <a:ext cx="10661040" cy="4510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2900" indent="-342900">
              <a:lnSpc>
                <a:spcPct val="90000"/>
              </a:lnSpc>
              <a:buFont typeface="Arial" panose="020B0604020202020204" pitchFamily="34" charset="0"/>
              <a:buChar char="•"/>
              <a:tabLst>
                <a:tab pos="0" algn="l"/>
              </a:tabLst>
            </a:pPr>
            <a:r>
              <a:rPr lang="fi-FI" sz="2400" b="0" strike="noStrike" spc="-1" dirty="0">
                <a:solidFill>
                  <a:srgbClr val="000000"/>
                </a:solidFill>
                <a:latin typeface="Bodoni MT" panose="02070603080606020203" pitchFamily="18" charset="0"/>
                <a:ea typeface="DejaVu Sans"/>
              </a:rPr>
              <a:t>Jos sairastut, niin ota yhteys rehtoriin tai vararehtoriin puhelimitse! (Kokeen aikana yhteys valvojaan viittaamalla)</a:t>
            </a:r>
          </a:p>
          <a:p>
            <a:pPr marL="342900" indent="-342900">
              <a:lnSpc>
                <a:spcPct val="90000"/>
              </a:lnSpc>
              <a:buFont typeface="Arial" panose="020B0604020202020204" pitchFamily="34" charset="0"/>
              <a:buChar char="•"/>
              <a:tabLst>
                <a:tab pos="0" algn="l"/>
              </a:tabLst>
            </a:pPr>
            <a:endParaRPr lang="fi-FI" sz="2400" b="0" strike="noStrike" spc="-1" dirty="0">
              <a:solidFill>
                <a:srgbClr val="000000"/>
              </a:solidFill>
              <a:latin typeface="Bodoni MT" panose="02070603080606020203" pitchFamily="18" charset="0"/>
              <a:ea typeface="DejaVu Sans"/>
            </a:endParaRPr>
          </a:p>
          <a:p>
            <a:pPr marL="342900" indent="-342900">
              <a:lnSpc>
                <a:spcPct val="90000"/>
              </a:lnSpc>
              <a:buFont typeface="Arial" panose="020B0604020202020204" pitchFamily="34" charset="0"/>
              <a:buChar char="•"/>
              <a:tabLst>
                <a:tab pos="0" algn="l"/>
              </a:tabLst>
            </a:pPr>
            <a:r>
              <a:rPr lang="fi-FI" sz="2400" spc="-1" dirty="0">
                <a:solidFill>
                  <a:srgbClr val="000000"/>
                </a:solidFill>
                <a:latin typeface="Bodoni MT" panose="02070603080606020203" pitchFamily="18" charset="0"/>
                <a:ea typeface="DejaVu Sans"/>
              </a:rPr>
              <a:t>Tilannetta tarkastellaan aina tapauskohtaisesti, jonka vuoksi on tärkeää olla yhteydessä mahdollisimman varhaisessa vaiheessa (esimerkiksi mikäli tarvetta erityisjärjestelyille akuutin uuden tai ennalta arvaamattoman tilanteen vuoksi)</a:t>
            </a:r>
          </a:p>
          <a:p>
            <a:pPr marL="342900" indent="-342900">
              <a:lnSpc>
                <a:spcPct val="90000"/>
              </a:lnSpc>
              <a:buFont typeface="Arial" panose="020B0604020202020204" pitchFamily="34" charset="0"/>
              <a:buChar char="•"/>
              <a:tabLst>
                <a:tab pos="0" algn="l"/>
              </a:tabLst>
            </a:pPr>
            <a:endParaRPr lang="fi-FI" sz="2400" spc="-1" dirty="0">
              <a:solidFill>
                <a:srgbClr val="000000"/>
              </a:solidFill>
              <a:latin typeface="Bodoni MT" panose="02070603080606020203" pitchFamily="18" charset="0"/>
              <a:ea typeface="DejaVu Sans"/>
            </a:endParaRPr>
          </a:p>
          <a:p>
            <a:pPr marL="342900" indent="-342900">
              <a:lnSpc>
                <a:spcPct val="90000"/>
              </a:lnSpc>
              <a:buFont typeface="Arial" panose="020B0604020202020204" pitchFamily="34" charset="0"/>
              <a:buChar char="•"/>
              <a:tabLst>
                <a:tab pos="0" algn="l"/>
              </a:tabLst>
            </a:pPr>
            <a:r>
              <a:rPr lang="fi-FI" sz="2400" b="0" strike="noStrike" spc="-1" dirty="0">
                <a:solidFill>
                  <a:srgbClr val="000000"/>
                </a:solidFill>
                <a:latin typeface="Bodoni MT" panose="02070603080606020203" pitchFamily="18" charset="0"/>
                <a:ea typeface="DejaVu Sans"/>
              </a:rPr>
              <a:t>Jos joudut jäämään kotiin sairastumisen vuoksi, voit hakea kokeen mitätöintiä ylioppilastutkintolautakunnalta. Ennen mitätöintihakemusta kannattaa olla yhteydessä rehtoriin tai opoon ja keskustella siitä, onko järkevämpää hakea kokeen mitätöintiä vai ottaa kokeesta hylätty.</a:t>
            </a:r>
          </a:p>
          <a:p>
            <a:pPr marL="342900" indent="-342900">
              <a:lnSpc>
                <a:spcPct val="90000"/>
              </a:lnSpc>
              <a:buFont typeface="Arial" panose="020B0604020202020204" pitchFamily="34" charset="0"/>
              <a:buChar char="•"/>
              <a:tabLst>
                <a:tab pos="0" algn="l"/>
              </a:tabLst>
            </a:pPr>
            <a:endParaRPr lang="fi-FI" sz="2400" b="0" strike="noStrike" spc="-1" dirty="0">
              <a:solidFill>
                <a:srgbClr val="000000"/>
              </a:solidFill>
              <a:latin typeface="Bodoni MT" panose="02070603080606020203" pitchFamily="18" charset="0"/>
              <a:ea typeface="DejaVu Sans"/>
            </a:endParaRPr>
          </a:p>
          <a:p>
            <a:pPr marL="342900" indent="-342900">
              <a:lnSpc>
                <a:spcPct val="90000"/>
              </a:lnSpc>
              <a:buFont typeface="Arial" panose="020B0604020202020204" pitchFamily="34" charset="0"/>
              <a:buChar char="•"/>
              <a:tabLst>
                <a:tab pos="0" algn="l"/>
              </a:tabLst>
            </a:pPr>
            <a:r>
              <a:rPr lang="fi-FI" sz="2400" spc="-1" dirty="0">
                <a:solidFill>
                  <a:srgbClr val="000000"/>
                </a:solidFill>
                <a:latin typeface="Bodoni MT" panose="02070603080606020203" pitchFamily="18" charset="0"/>
                <a:ea typeface="DejaVu Sans"/>
              </a:rPr>
              <a:t>Muistathan, että opiskeluhuollon toimijat ovat myös tukenasi tarvittaessa.</a:t>
            </a:r>
            <a:endParaRPr lang="fi-FI" sz="2400" b="0" strike="noStrike" spc="-1" dirty="0">
              <a:solidFill>
                <a:srgbClr val="000000"/>
              </a:solidFill>
              <a:latin typeface="Bodoni MT" panose="02070603080606020203" pitchFamily="18" charset="0"/>
            </a:endParaRPr>
          </a:p>
        </p:txBody>
      </p:sp>
    </p:spTree>
    <p:extLst>
      <p:ext uri="{BB962C8B-B14F-4D97-AF65-F5344CB8AC3E}">
        <p14:creationId xmlns:p14="http://schemas.microsoft.com/office/powerpoint/2010/main" val="3387818605"/>
      </p:ext>
    </p:extLst>
  </p:cSld>
  <p:clrMapOvr>
    <a:masterClrMapping/>
  </p:clrMapOvr>
</p:sld>
</file>

<file path=ppt/theme/theme1.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13872</TotalTime>
  <Words>1197</Words>
  <Application>Microsoft Office PowerPoint</Application>
  <PresentationFormat>Laajakuva</PresentationFormat>
  <Paragraphs>111</Paragraphs>
  <Slides>19</Slides>
  <Notes>0</Notes>
  <HiddenSlides>0</HiddenSlides>
  <MMClips>0</MMClips>
  <ScaleCrop>false</ScaleCrop>
  <HeadingPairs>
    <vt:vector size="6" baseType="variant">
      <vt:variant>
        <vt:lpstr>Käytetyt fontit</vt:lpstr>
      </vt:variant>
      <vt:variant>
        <vt:i4>8</vt:i4>
      </vt:variant>
      <vt:variant>
        <vt:lpstr>Teema</vt:lpstr>
      </vt:variant>
      <vt:variant>
        <vt:i4>2</vt:i4>
      </vt:variant>
      <vt:variant>
        <vt:lpstr>Dian otsikot</vt:lpstr>
      </vt:variant>
      <vt:variant>
        <vt:i4>19</vt:i4>
      </vt:variant>
    </vt:vector>
  </HeadingPairs>
  <TitlesOfParts>
    <vt:vector size="29" baseType="lpstr">
      <vt:lpstr>Arial</vt:lpstr>
      <vt:lpstr>Arial MT</vt:lpstr>
      <vt:lpstr>Bodoni MT</vt:lpstr>
      <vt:lpstr>Calibri</vt:lpstr>
      <vt:lpstr>Garamond</vt:lpstr>
      <vt:lpstr>Symbol</vt:lpstr>
      <vt:lpstr>Times New Roman</vt:lpstr>
      <vt:lpstr>Wingdings</vt:lpstr>
      <vt:lpstr>Office-teema</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TSEMPPIÄ YO-KIRJOITUKSIIN  VALMISTAUTUMISEEN!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Heidi Handolin-Kiilo</dc:creator>
  <dc:description/>
  <cp:lastModifiedBy>Jaana Vaulamo</cp:lastModifiedBy>
  <cp:revision>141</cp:revision>
  <cp:lastPrinted>2021-11-01T08:20:55Z</cp:lastPrinted>
  <dcterms:created xsi:type="dcterms:W3CDTF">2018-09-01T14:32:44Z</dcterms:created>
  <dcterms:modified xsi:type="dcterms:W3CDTF">2026-01-12T10:20:02Z</dcterms:modified>
  <dc:language>fi-FI</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Laajakuva</vt:lpwstr>
  </property>
  <property fmtid="{D5CDD505-2E9C-101B-9397-08002B2CF9AE}" pid="4" name="Slides">
    <vt:i4>16</vt:i4>
  </property>
</Properties>
</file>